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1.xml" ContentType="application/vnd.openxmlformats-officedocument.themeOverride+xml"/>
  <Override PartName="/ppt/notesSlides/notesSlide46.xml" ContentType="application/vnd.openxmlformats-officedocument.presentationml.notesSlide+xml"/>
  <Override PartName="/ppt/theme/themeOverride2.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957" r:id="rId5"/>
  </p:sldMasterIdLst>
  <p:notesMasterIdLst>
    <p:notesMasterId r:id="rId64"/>
  </p:notesMasterIdLst>
  <p:sldIdLst>
    <p:sldId id="10953" r:id="rId6"/>
    <p:sldId id="373" r:id="rId7"/>
    <p:sldId id="1666" r:id="rId8"/>
    <p:sldId id="2076137919" r:id="rId9"/>
    <p:sldId id="10940" r:id="rId10"/>
    <p:sldId id="2076137947" r:id="rId11"/>
    <p:sldId id="2076137824" r:id="rId12"/>
    <p:sldId id="2076137948" r:id="rId13"/>
    <p:sldId id="2119" r:id="rId14"/>
    <p:sldId id="2120" r:id="rId15"/>
    <p:sldId id="2076137964" r:id="rId16"/>
    <p:sldId id="2076137965" r:id="rId17"/>
    <p:sldId id="2088" r:id="rId18"/>
    <p:sldId id="2100" r:id="rId19"/>
    <p:sldId id="2076137966" r:id="rId20"/>
    <p:sldId id="2076137967" r:id="rId21"/>
    <p:sldId id="2076137950" r:id="rId22"/>
    <p:sldId id="2076137846" r:id="rId23"/>
    <p:sldId id="2076137847" r:id="rId24"/>
    <p:sldId id="2076137955" r:id="rId25"/>
    <p:sldId id="2076137956" r:id="rId26"/>
    <p:sldId id="2076137848" r:id="rId27"/>
    <p:sldId id="2076137957" r:id="rId28"/>
    <p:sldId id="2076137983" r:id="rId29"/>
    <p:sldId id="2076137849" r:id="rId30"/>
    <p:sldId id="2076137958" r:id="rId31"/>
    <p:sldId id="2076137968" r:id="rId32"/>
    <p:sldId id="2076137850" r:id="rId33"/>
    <p:sldId id="2076137959" r:id="rId34"/>
    <p:sldId id="2076137969" r:id="rId35"/>
    <p:sldId id="2076137970" r:id="rId36"/>
    <p:sldId id="2076137971" r:id="rId37"/>
    <p:sldId id="2076137972" r:id="rId38"/>
    <p:sldId id="2076137973" r:id="rId39"/>
    <p:sldId id="2076137974" r:id="rId40"/>
    <p:sldId id="2076137975" r:id="rId41"/>
    <p:sldId id="2076137851" r:id="rId42"/>
    <p:sldId id="2076137960" r:id="rId43"/>
    <p:sldId id="2076137976" r:id="rId44"/>
    <p:sldId id="2076137977" r:id="rId45"/>
    <p:sldId id="2076137852" r:id="rId46"/>
    <p:sldId id="2076137961" r:id="rId47"/>
    <p:sldId id="2076137978" r:id="rId48"/>
    <p:sldId id="2076137853" r:id="rId49"/>
    <p:sldId id="2076137962" r:id="rId50"/>
    <p:sldId id="2076137982" r:id="rId51"/>
    <p:sldId id="2076137979" r:id="rId52"/>
    <p:sldId id="2076137980" r:id="rId53"/>
    <p:sldId id="2076137981" r:id="rId54"/>
    <p:sldId id="2076137854" r:id="rId55"/>
    <p:sldId id="2076137963" r:id="rId56"/>
    <p:sldId id="2076137984" r:id="rId57"/>
    <p:sldId id="2076137951" r:id="rId58"/>
    <p:sldId id="1409" r:id="rId59"/>
    <p:sldId id="2076137943" r:id="rId60"/>
    <p:sldId id="1498" r:id="rId61"/>
    <p:sldId id="2076137952" r:id="rId62"/>
    <p:sldId id="207613795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Agenda" id="{3A10E179-1DEF-4A74-88D9-21DF76CB8EC6}">
          <p14:sldIdLst>
            <p14:sldId id="10953"/>
            <p14:sldId id="373"/>
            <p14:sldId id="1666"/>
            <p14:sldId id="2076137919"/>
          </p14:sldIdLst>
        </p14:section>
        <p14:section name="Enterprise Scale" id="{68B772CB-568C-4A62-8B28-1355389C8699}">
          <p14:sldIdLst>
            <p14:sldId id="10940"/>
            <p14:sldId id="2076137947"/>
            <p14:sldId id="2076137824"/>
          </p14:sldIdLst>
        </p14:section>
        <p14:section name="Candidate Applications" id="{0A48DFC8-13E8-4F86-B7E0-0EF5057A3D89}">
          <p14:sldIdLst>
            <p14:sldId id="2076137948"/>
            <p14:sldId id="2119"/>
            <p14:sldId id="2120"/>
            <p14:sldId id="2076137964"/>
            <p14:sldId id="2076137965"/>
            <p14:sldId id="2088"/>
            <p14:sldId id="2100"/>
            <p14:sldId id="2076137966"/>
            <p14:sldId id="2076137967"/>
          </p14:sldIdLst>
        </p14:section>
        <p14:section name="Key Findings" id="{D64D7FC7-2075-4303-B237-6F2EAC190433}">
          <p14:sldIdLst>
            <p14:sldId id="2076137950"/>
            <p14:sldId id="2076137846"/>
            <p14:sldId id="2076137847"/>
            <p14:sldId id="2076137955"/>
            <p14:sldId id="2076137956"/>
            <p14:sldId id="2076137848"/>
            <p14:sldId id="2076137957"/>
            <p14:sldId id="2076137983"/>
            <p14:sldId id="2076137849"/>
            <p14:sldId id="2076137958"/>
            <p14:sldId id="2076137968"/>
            <p14:sldId id="2076137850"/>
            <p14:sldId id="2076137959"/>
            <p14:sldId id="2076137969"/>
            <p14:sldId id="2076137970"/>
            <p14:sldId id="2076137971"/>
            <p14:sldId id="2076137972"/>
            <p14:sldId id="2076137973"/>
            <p14:sldId id="2076137974"/>
            <p14:sldId id="2076137975"/>
            <p14:sldId id="2076137851"/>
            <p14:sldId id="2076137960"/>
            <p14:sldId id="2076137976"/>
            <p14:sldId id="2076137977"/>
            <p14:sldId id="2076137852"/>
            <p14:sldId id="2076137961"/>
            <p14:sldId id="2076137978"/>
            <p14:sldId id="2076137853"/>
            <p14:sldId id="2076137962"/>
            <p14:sldId id="2076137982"/>
            <p14:sldId id="2076137979"/>
            <p14:sldId id="2076137980"/>
            <p14:sldId id="2076137981"/>
            <p14:sldId id="2076137854"/>
            <p14:sldId id="2076137963"/>
            <p14:sldId id="2076137984"/>
          </p14:sldIdLst>
        </p14:section>
        <p14:section name="Recommended Next Steps" id="{BEDFC314-E229-4F0B-A396-2527B34F4A68}">
          <p14:sldIdLst>
            <p14:sldId id="2076137951"/>
            <p14:sldId id="1409"/>
            <p14:sldId id="2076137943"/>
          </p14:sldIdLst>
        </p14:section>
        <p14:section name="Closing" id="{0B4B866D-13D0-4BB0-907D-83BC9D04DF59}">
          <p14:sldIdLst>
            <p14:sldId id="1498"/>
            <p14:sldId id="2076137952"/>
            <p14:sldId id="207613795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1" initials="U" lastIdx="3" clrIdx="0">
    <p:extLst>
      <p:ext uri="{19B8F6BF-5375-455C-9EA6-DF929625EA0E}">
        <p15:presenceInfo xmlns:p15="http://schemas.microsoft.com/office/powerpoint/2012/main" userId="User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A6626"/>
    <a:srgbClr val="C78339"/>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E0D48-FA25-4733-BF73-8D29D1EBEC30}" v="140" dt="2021-09-28T08:05:40.6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2"/>
    <p:restoredTop sz="94719"/>
  </p:normalViewPr>
  <p:slideViewPr>
    <p:cSldViewPr snapToGrid="0">
      <p:cViewPr varScale="1">
        <p:scale>
          <a:sx n="149" d="100"/>
          <a:sy n="149" d="100"/>
        </p:scale>
        <p:origin x="19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07T20:05:54.230" idx="1">
    <p:pos x="3259" y="4012"/>
    <p:text>Global: Check if Microsoft copyright/confidentiality footer is required on each page</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07T20:10:46.157" idx="2">
    <p:pos x="1067" y="2006"/>
    <p:text>Did  you mean 'Resource utilization'?</p:text>
    <p:extLst>
      <p:ext uri="{C676402C-5697-4E1C-873F-D02D1690AC5C}">
        <p15:threadingInfo xmlns:p15="http://schemas.microsoft.com/office/powerpoint/2012/main" timeZoneBias="-33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ata2.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9.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8.svg"/><Relationship Id="rId16" Type="http://schemas.openxmlformats.org/officeDocument/2006/relationships/image" Target="../media/image81.svg"/><Relationship Id="rId1" Type="http://schemas.openxmlformats.org/officeDocument/2006/relationships/image" Target="../media/image67.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59.png"/><Relationship Id="rId15" Type="http://schemas.openxmlformats.org/officeDocument/2006/relationships/image" Target="../media/image80.png"/><Relationship Id="rId10" Type="http://schemas.openxmlformats.org/officeDocument/2006/relationships/image" Target="../media/image75.svg"/><Relationship Id="rId4" Type="http://schemas.openxmlformats.org/officeDocument/2006/relationships/image" Target="../media/image70.svg"/><Relationship Id="rId9" Type="http://schemas.openxmlformats.org/officeDocument/2006/relationships/image" Target="../media/image74.png"/><Relationship Id="rId14" Type="http://schemas.openxmlformats.org/officeDocument/2006/relationships/image" Target="../media/image7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9.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8.svg"/><Relationship Id="rId16" Type="http://schemas.openxmlformats.org/officeDocument/2006/relationships/image" Target="../media/image81.svg"/><Relationship Id="rId1" Type="http://schemas.openxmlformats.org/officeDocument/2006/relationships/image" Target="../media/image67.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59.png"/><Relationship Id="rId15" Type="http://schemas.openxmlformats.org/officeDocument/2006/relationships/image" Target="../media/image80.png"/><Relationship Id="rId10" Type="http://schemas.openxmlformats.org/officeDocument/2006/relationships/image" Target="../media/image75.svg"/><Relationship Id="rId4" Type="http://schemas.openxmlformats.org/officeDocument/2006/relationships/image" Target="../media/image70.svg"/><Relationship Id="rId9" Type="http://schemas.openxmlformats.org/officeDocument/2006/relationships/image" Target="../media/image74.png"/><Relationship Id="rId14" Type="http://schemas.openxmlformats.org/officeDocument/2006/relationships/image" Target="../media/image7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1_1" csCatId="accent1" phldr="1"/>
      <dgm:spPr/>
      <dgm:t>
        <a:bodyPr/>
        <a:lstStyle/>
        <a:p>
          <a:endParaRPr lang="en-US"/>
        </a:p>
      </dgm:t>
    </dgm:pt>
    <dgm:pt modelId="{633E2E83-36E4-4333-8309-54A059B2C6E4}">
      <dgm:prSet/>
      <dgm:spPr/>
      <dgm:t>
        <a:bodyPr/>
        <a:lstStyle/>
        <a:p>
          <a:pPr>
            <a:lnSpc>
              <a:spcPct val="100000"/>
            </a:lnSpc>
          </a:pPr>
          <a:r>
            <a:rPr lang="en-GB">
              <a:latin typeface="Segoe UI Semibold (Headings)"/>
            </a:rPr>
            <a:t>Enterprise Enrolment &amp; Azure AD Tenants</a:t>
          </a:r>
          <a:endParaRPr lang="en-US">
            <a:latin typeface="Segoe UI Semibold (Headings)"/>
          </a:endParaRPr>
        </a:p>
      </dgm:t>
    </dgm:pt>
    <dgm:pt modelId="{5FE89351-AB8A-4E84-A03F-8CCD217A5207}" type="parTrans" cxnId="{C59CE75E-15EB-4CCE-8A3B-217A21D29F85}">
      <dgm:prSet/>
      <dgm:spPr/>
      <dgm:t>
        <a:bodyPr/>
        <a:lstStyle/>
        <a:p>
          <a:endParaRPr lang="en-US">
            <a:latin typeface="Segoe UI Semibold (Headings)"/>
          </a:endParaRPr>
        </a:p>
      </dgm:t>
    </dgm:pt>
    <dgm:pt modelId="{36585B09-B8E6-4C71-A957-92B7EE3C334E}" type="sibTrans" cxnId="{C59CE75E-15EB-4CCE-8A3B-217A21D29F85}">
      <dgm:prSet/>
      <dgm:spPr/>
      <dgm:t>
        <a:bodyPr/>
        <a:lstStyle/>
        <a:p>
          <a:pPr>
            <a:lnSpc>
              <a:spcPct val="100000"/>
            </a:lnSpc>
          </a:pPr>
          <a:endParaRPr lang="en-US">
            <a:latin typeface="Segoe UI Semibold (Headings)"/>
          </a:endParaRPr>
        </a:p>
      </dgm:t>
    </dgm:pt>
    <dgm:pt modelId="{35991BD1-7470-4B06-9713-17C5EFB5D6F3}">
      <dgm:prSet/>
      <dgm:spPr/>
      <dgm:t>
        <a:bodyPr/>
        <a:lstStyle/>
        <a:p>
          <a:pPr>
            <a:lnSpc>
              <a:spcPct val="100000"/>
            </a:lnSpc>
          </a:pPr>
          <a:r>
            <a:rPr lang="en-GB">
              <a:latin typeface="Segoe UI Semibold (Headings)"/>
            </a:rPr>
            <a:t>Identity &amp; Access Management</a:t>
          </a:r>
          <a:endParaRPr lang="en-US">
            <a:latin typeface="Segoe UI Semibold (Headings)"/>
          </a:endParaRPr>
        </a:p>
      </dgm:t>
    </dgm:pt>
    <dgm:pt modelId="{07E78E34-30ED-45BF-AC3C-C06603DAF2F9}" type="parTrans" cxnId="{4ADA62B1-8E4A-45B4-AE40-A90D268A117E}">
      <dgm:prSet/>
      <dgm:spPr/>
      <dgm:t>
        <a:bodyPr/>
        <a:lstStyle/>
        <a:p>
          <a:endParaRPr lang="en-US">
            <a:latin typeface="Segoe UI Semibold (Headings)"/>
          </a:endParaRPr>
        </a:p>
      </dgm:t>
    </dgm:pt>
    <dgm:pt modelId="{1F37E369-3A3E-4505-8CD0-116DFD49A277}" type="sibTrans" cxnId="{4ADA62B1-8E4A-45B4-AE40-A90D268A117E}">
      <dgm:prSet/>
      <dgm:spPr/>
      <dgm:t>
        <a:bodyPr/>
        <a:lstStyle/>
        <a:p>
          <a:pPr>
            <a:lnSpc>
              <a:spcPct val="100000"/>
            </a:lnSpc>
          </a:pPr>
          <a:endParaRPr lang="en-US">
            <a:latin typeface="Segoe UI Semibold (Headings)"/>
          </a:endParaRPr>
        </a:p>
      </dgm:t>
    </dgm:pt>
    <dgm:pt modelId="{E10CED63-7DBA-4909-B724-F0EC012891FB}">
      <dgm:prSet/>
      <dgm:spPr/>
      <dgm:t>
        <a:bodyPr/>
        <a:lstStyle/>
        <a:p>
          <a:pPr>
            <a:lnSpc>
              <a:spcPct val="100000"/>
            </a:lnSpc>
          </a:pPr>
          <a:r>
            <a:rPr lang="en-GB">
              <a:latin typeface="Segoe UI Semibold (Headings)"/>
            </a:rPr>
            <a:t>Management Group &amp; Subscription Organization</a:t>
          </a:r>
          <a:endParaRPr lang="en-US">
            <a:latin typeface="Segoe UI Semibold (Headings)"/>
          </a:endParaRPr>
        </a:p>
      </dgm:t>
    </dgm:pt>
    <dgm:pt modelId="{7071D4CF-46BA-49ED-998B-8CAA304F1DCD}" type="parTrans" cxnId="{A52EB299-74D1-4699-814E-1FF31232C51B}">
      <dgm:prSet/>
      <dgm:spPr/>
      <dgm:t>
        <a:bodyPr/>
        <a:lstStyle/>
        <a:p>
          <a:endParaRPr lang="en-US">
            <a:latin typeface="Segoe UI Semibold (Headings)"/>
          </a:endParaRPr>
        </a:p>
      </dgm:t>
    </dgm:pt>
    <dgm:pt modelId="{7662E4A4-342C-4DC0-B999-2B7F92204209}" type="sibTrans" cxnId="{A52EB299-74D1-4699-814E-1FF31232C51B}">
      <dgm:prSet/>
      <dgm:spPr/>
      <dgm:t>
        <a:bodyPr/>
        <a:lstStyle/>
        <a:p>
          <a:pPr>
            <a:lnSpc>
              <a:spcPct val="100000"/>
            </a:lnSpc>
          </a:pPr>
          <a:endParaRPr lang="en-US">
            <a:latin typeface="Segoe UI Semibold (Headings)"/>
          </a:endParaRPr>
        </a:p>
      </dgm:t>
    </dgm:pt>
    <dgm:pt modelId="{F54A10E9-5F6E-41A0-A4BC-FE196C7EF66D}">
      <dgm:prSet/>
      <dgm:spPr/>
      <dgm:t>
        <a:bodyPr/>
        <a:lstStyle/>
        <a:p>
          <a:pPr>
            <a:lnSpc>
              <a:spcPct val="100000"/>
            </a:lnSpc>
          </a:pPr>
          <a:r>
            <a:rPr lang="en-GB">
              <a:latin typeface="Segoe UI Semibold (Headings)"/>
            </a:rPr>
            <a:t>Network Topology &amp; Connectivity</a:t>
          </a:r>
          <a:endParaRPr lang="en-US">
            <a:latin typeface="Segoe UI Semibold (Headings)"/>
          </a:endParaRPr>
        </a:p>
      </dgm:t>
    </dgm:pt>
    <dgm:pt modelId="{1BF72CE9-C5A4-42E3-9EE7-6DF89993A847}" type="parTrans" cxnId="{04FAD7AE-2AEF-4AC9-8516-1F9A234D3E80}">
      <dgm:prSet/>
      <dgm:spPr/>
      <dgm:t>
        <a:bodyPr/>
        <a:lstStyle/>
        <a:p>
          <a:endParaRPr lang="en-US">
            <a:latin typeface="Segoe UI Semibold (Headings)"/>
          </a:endParaRPr>
        </a:p>
      </dgm:t>
    </dgm:pt>
    <dgm:pt modelId="{02E7A9A7-4F8E-463B-A7E9-7A60B1A86117}" type="sibTrans" cxnId="{04FAD7AE-2AEF-4AC9-8516-1F9A234D3E80}">
      <dgm:prSet/>
      <dgm:spPr/>
      <dgm:t>
        <a:bodyPr/>
        <a:lstStyle/>
        <a:p>
          <a:pPr>
            <a:lnSpc>
              <a:spcPct val="100000"/>
            </a:lnSpc>
          </a:pPr>
          <a:endParaRPr lang="en-US">
            <a:latin typeface="Segoe UI Semibold (Headings)"/>
          </a:endParaRPr>
        </a:p>
      </dgm:t>
    </dgm:pt>
    <dgm:pt modelId="{5FB6FE18-45C5-4383-A34C-3F8921F06739}">
      <dgm:prSet/>
      <dgm:spPr/>
      <dgm:t>
        <a:bodyPr/>
        <a:lstStyle/>
        <a:p>
          <a:pPr>
            <a:lnSpc>
              <a:spcPct val="100000"/>
            </a:lnSpc>
          </a:pPr>
          <a:r>
            <a:rPr lang="en-GB">
              <a:latin typeface="Segoe UI Semibold (Headings)"/>
            </a:rPr>
            <a:t>Management &amp; Monitoring</a:t>
          </a:r>
          <a:endParaRPr lang="en-US">
            <a:latin typeface="Segoe UI Semibold (Headings)"/>
          </a:endParaRPr>
        </a:p>
      </dgm:t>
    </dgm:pt>
    <dgm:pt modelId="{ADC1026A-DDF6-4C10-A1BC-6118FB315C00}" type="parTrans" cxnId="{F45B60C3-F008-44EA-8487-C178E3EF068C}">
      <dgm:prSet/>
      <dgm:spPr/>
      <dgm:t>
        <a:bodyPr/>
        <a:lstStyle/>
        <a:p>
          <a:endParaRPr lang="en-US">
            <a:latin typeface="Segoe UI Semibold (Headings)"/>
          </a:endParaRPr>
        </a:p>
      </dgm:t>
    </dgm:pt>
    <dgm:pt modelId="{0D6A8932-08C0-4A41-9864-23735B288322}" type="sibTrans" cxnId="{F45B60C3-F008-44EA-8487-C178E3EF068C}">
      <dgm:prSet/>
      <dgm:spPr/>
      <dgm:t>
        <a:bodyPr/>
        <a:lstStyle/>
        <a:p>
          <a:pPr>
            <a:lnSpc>
              <a:spcPct val="100000"/>
            </a:lnSpc>
          </a:pPr>
          <a:endParaRPr lang="en-US">
            <a:latin typeface="Segoe UI Semibold (Headings)"/>
          </a:endParaRPr>
        </a:p>
      </dgm:t>
    </dgm:pt>
    <dgm:pt modelId="{C780F354-6454-40E7-A65E-48C69E54D5EB}">
      <dgm:prSet/>
      <dgm:spPr/>
      <dgm:t>
        <a:bodyPr/>
        <a:lstStyle/>
        <a:p>
          <a:pPr>
            <a:lnSpc>
              <a:spcPct val="100000"/>
            </a:lnSpc>
          </a:pPr>
          <a:r>
            <a:rPr lang="en-US">
              <a:latin typeface="Segoe UI Semibold (Headings)"/>
            </a:rPr>
            <a:t>Business Continuity &amp; Disaster Recovery</a:t>
          </a:r>
        </a:p>
      </dgm:t>
    </dgm:pt>
    <dgm:pt modelId="{DE26B0AE-C5B6-4375-8D0A-93A7373D9B48}" type="parTrans" cxnId="{BDB71B0E-9641-40A0-9A0F-DED3B68BDCC3}">
      <dgm:prSet/>
      <dgm:spPr/>
      <dgm:t>
        <a:bodyPr/>
        <a:lstStyle/>
        <a:p>
          <a:endParaRPr lang="en-US">
            <a:latin typeface="Segoe UI Semibold (Headings)"/>
          </a:endParaRPr>
        </a:p>
      </dgm:t>
    </dgm:pt>
    <dgm:pt modelId="{FE643D90-CBE8-4C58-BDD6-FAC22779657B}" type="sibTrans" cxnId="{BDB71B0E-9641-40A0-9A0F-DED3B68BDCC3}">
      <dgm:prSet/>
      <dgm:spPr/>
      <dgm:t>
        <a:bodyPr/>
        <a:lstStyle/>
        <a:p>
          <a:pPr>
            <a:lnSpc>
              <a:spcPct val="100000"/>
            </a:lnSpc>
          </a:pPr>
          <a:endParaRPr lang="en-US">
            <a:latin typeface="Segoe UI Semibold (Headings)"/>
          </a:endParaRPr>
        </a:p>
      </dgm:t>
    </dgm:pt>
    <dgm:pt modelId="{09BB13ED-3F44-4DE5-9F66-D4D0B2C1C51A}">
      <dgm:prSet/>
      <dgm:spPr/>
      <dgm:t>
        <a:bodyPr/>
        <a:lstStyle/>
        <a:p>
          <a:pPr>
            <a:lnSpc>
              <a:spcPct val="100000"/>
            </a:lnSpc>
          </a:pPr>
          <a:r>
            <a:rPr lang="en-GB">
              <a:latin typeface="Segoe UI Semibold (Headings)"/>
            </a:rPr>
            <a:t>Security, Governance &amp; Compliance</a:t>
          </a:r>
          <a:endParaRPr lang="en-US">
            <a:latin typeface="Segoe UI Semibold (Headings)"/>
          </a:endParaRPr>
        </a:p>
      </dgm:t>
    </dgm:pt>
    <dgm:pt modelId="{B4FE1796-D55E-4090-9298-CD6901BCC193}" type="parTrans" cxnId="{FB0A6903-5680-46C5-9659-394B9405C09A}">
      <dgm:prSet/>
      <dgm:spPr/>
      <dgm:t>
        <a:bodyPr/>
        <a:lstStyle/>
        <a:p>
          <a:endParaRPr lang="en-US">
            <a:latin typeface="Segoe UI Semibold (Headings)"/>
          </a:endParaRPr>
        </a:p>
      </dgm:t>
    </dgm:pt>
    <dgm:pt modelId="{28237753-4FE3-434B-A333-8C7DB17D7E61}" type="sibTrans" cxnId="{FB0A6903-5680-46C5-9659-394B9405C09A}">
      <dgm:prSet/>
      <dgm:spPr/>
      <dgm:t>
        <a:bodyPr/>
        <a:lstStyle/>
        <a:p>
          <a:pPr>
            <a:lnSpc>
              <a:spcPct val="100000"/>
            </a:lnSpc>
          </a:pPr>
          <a:endParaRPr lang="en-US">
            <a:latin typeface="Segoe UI Semibold (Headings)"/>
          </a:endParaRPr>
        </a:p>
      </dgm:t>
    </dgm:pt>
    <dgm:pt modelId="{915E1F59-851C-409A-9C25-8D8AA05D9A14}">
      <dgm:prSet/>
      <dgm:spPr/>
      <dgm:t>
        <a:bodyPr/>
        <a:lstStyle/>
        <a:p>
          <a:pPr>
            <a:lnSpc>
              <a:spcPct val="100000"/>
            </a:lnSpc>
          </a:pPr>
          <a:r>
            <a:rPr lang="en-GB">
              <a:latin typeface="Segoe UI Semibold (Headings)"/>
            </a:rPr>
            <a:t>Platform Automation &amp; DevOps</a:t>
          </a:r>
          <a:endParaRPr lang="en-US">
            <a:latin typeface="Segoe UI Semibold (Headings)"/>
          </a:endParaRPr>
        </a:p>
      </dgm:t>
    </dgm:pt>
    <dgm:pt modelId="{F52D0A26-CC5F-443D-9FFD-152F0F03FF0F}" type="parTrans" cxnId="{F377FA49-47C3-4895-A25C-AA153A23877D}">
      <dgm:prSet/>
      <dgm:spPr/>
      <dgm:t>
        <a:bodyPr/>
        <a:lstStyle/>
        <a:p>
          <a:endParaRPr lang="en-US">
            <a:latin typeface="Segoe UI Semibold (Headings)"/>
          </a:endParaRPr>
        </a:p>
      </dgm:t>
    </dgm:pt>
    <dgm:pt modelId="{085914C6-ECA3-418E-91BE-0AB0A240C4A7}" type="sibTrans" cxnId="{F377FA49-47C3-4895-A25C-AA153A23877D}">
      <dgm:prSet/>
      <dgm:spPr/>
      <dgm:t>
        <a:bodyPr/>
        <a:lstStyle/>
        <a:p>
          <a:endParaRPr lang="en-US">
            <a:latin typeface="Segoe UI Semibold (Headings)"/>
          </a:endParaRPr>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a:solidFill>
          <a:schemeClr val="accent1"/>
        </a:solidFill>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a:solidFill>
          <a:schemeClr val="accent1"/>
        </a:solidFill>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a:solidFill>
          <a:schemeClr val="accent1"/>
        </a:solidFill>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a:solidFill>
          <a:schemeClr val="accent1"/>
        </a:solidFill>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a:solidFill>
          <a:schemeClr val="accent1"/>
        </a:solidFill>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a:solidFill>
          <a:schemeClr val="accent1"/>
        </a:solidFill>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a:solidFill>
          <a:schemeClr val="accent1"/>
        </a:solidFill>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a:solidFill>
          <a:schemeClr val="accent1"/>
        </a:solidFill>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641" y="222910"/>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761" y="415031"/>
          <a:ext cx="530618" cy="530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541" y="222910"/>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Headings)"/>
            </a:rPr>
            <a:t>Enterprise Enrolment &amp; Azure AD Tenants</a:t>
          </a:r>
          <a:endParaRPr lang="en-US" sz="1800" kern="1200">
            <a:latin typeface="Segoe UI Semibold (Headings)"/>
          </a:endParaRPr>
        </a:p>
      </dsp:txBody>
      <dsp:txXfrm>
        <a:off x="1343541" y="222910"/>
        <a:ext cx="2156454" cy="914859"/>
      </dsp:txXfrm>
    </dsp:sp>
    <dsp:sp modelId="{7ED0A2F5-F723-49EF-A5A7-3C77B4FB6A4F}">
      <dsp:nvSpPr>
        <dsp:cNvPr id="0" name=""/>
        <dsp:cNvSpPr/>
      </dsp:nvSpPr>
      <dsp:spPr>
        <a:xfrm>
          <a:off x="3875741" y="222910"/>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862" y="415031"/>
          <a:ext cx="530618" cy="530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6642" y="222910"/>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Headings)"/>
            </a:rPr>
            <a:t>Identity &amp; Access Management</a:t>
          </a:r>
          <a:endParaRPr lang="en-US" sz="1800" kern="1200">
            <a:latin typeface="Segoe UI Semibold (Headings)"/>
          </a:endParaRPr>
        </a:p>
      </dsp:txBody>
      <dsp:txXfrm>
        <a:off x="4986642" y="222910"/>
        <a:ext cx="2156454" cy="914859"/>
      </dsp:txXfrm>
    </dsp:sp>
    <dsp:sp modelId="{44DF07C3-9084-4F2E-B582-EBC0D0AD4A40}">
      <dsp:nvSpPr>
        <dsp:cNvPr id="0" name=""/>
        <dsp:cNvSpPr/>
      </dsp:nvSpPr>
      <dsp:spPr>
        <a:xfrm>
          <a:off x="7518842" y="222910"/>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962" y="415031"/>
          <a:ext cx="530618" cy="5306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9742" y="222910"/>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Headings)"/>
            </a:rPr>
            <a:t>Management Group &amp; Subscription Organization</a:t>
          </a:r>
          <a:endParaRPr lang="en-US" sz="1800" kern="1200">
            <a:latin typeface="Segoe UI Semibold (Headings)"/>
          </a:endParaRPr>
        </a:p>
      </dsp:txBody>
      <dsp:txXfrm>
        <a:off x="8629742" y="222910"/>
        <a:ext cx="2156454" cy="914859"/>
      </dsp:txXfrm>
    </dsp:sp>
    <dsp:sp modelId="{D36B881B-03CF-4516-BF77-6A0D0DDE8AAA}">
      <dsp:nvSpPr>
        <dsp:cNvPr id="0" name=""/>
        <dsp:cNvSpPr/>
      </dsp:nvSpPr>
      <dsp:spPr>
        <a:xfrm>
          <a:off x="232641" y="1959539"/>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761" y="2151659"/>
          <a:ext cx="530618" cy="5306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541" y="1959539"/>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Headings)"/>
            </a:rPr>
            <a:t>Network Topology &amp; Connectivity</a:t>
          </a:r>
          <a:endParaRPr lang="en-US" sz="1800" kern="1200">
            <a:latin typeface="Segoe UI Semibold (Headings)"/>
          </a:endParaRPr>
        </a:p>
      </dsp:txBody>
      <dsp:txXfrm>
        <a:off x="1343541" y="1959539"/>
        <a:ext cx="2156454" cy="914859"/>
      </dsp:txXfrm>
    </dsp:sp>
    <dsp:sp modelId="{DF4E098E-F011-422D-8964-85E7B23E1DA7}">
      <dsp:nvSpPr>
        <dsp:cNvPr id="0" name=""/>
        <dsp:cNvSpPr/>
      </dsp:nvSpPr>
      <dsp:spPr>
        <a:xfrm>
          <a:off x="3875741" y="1959539"/>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862" y="2151659"/>
          <a:ext cx="530618" cy="5306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6642" y="1959539"/>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Headings)"/>
            </a:rPr>
            <a:t>Management &amp; Monitoring</a:t>
          </a:r>
          <a:endParaRPr lang="en-US" sz="1800" kern="1200">
            <a:latin typeface="Segoe UI Semibold (Headings)"/>
          </a:endParaRPr>
        </a:p>
      </dsp:txBody>
      <dsp:txXfrm>
        <a:off x="4986642" y="1959539"/>
        <a:ext cx="2156454" cy="914859"/>
      </dsp:txXfrm>
    </dsp:sp>
    <dsp:sp modelId="{9B979C08-F35E-4CC9-A78D-7F533F66E13D}">
      <dsp:nvSpPr>
        <dsp:cNvPr id="0" name=""/>
        <dsp:cNvSpPr/>
      </dsp:nvSpPr>
      <dsp:spPr>
        <a:xfrm>
          <a:off x="7518842" y="1959539"/>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962" y="2151659"/>
          <a:ext cx="530618" cy="5306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9742" y="1959539"/>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Semibold (Headings)"/>
            </a:rPr>
            <a:t>Business Continuity &amp; Disaster Recovery</a:t>
          </a:r>
        </a:p>
      </dsp:txBody>
      <dsp:txXfrm>
        <a:off x="8629742" y="1959539"/>
        <a:ext cx="2156454" cy="914859"/>
      </dsp:txXfrm>
    </dsp:sp>
    <dsp:sp modelId="{36C6CFA6-984E-4ED4-A111-67779CE75AA3}">
      <dsp:nvSpPr>
        <dsp:cNvPr id="0" name=""/>
        <dsp:cNvSpPr/>
      </dsp:nvSpPr>
      <dsp:spPr>
        <a:xfrm>
          <a:off x="232641" y="3696168"/>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761" y="3888288"/>
          <a:ext cx="530618" cy="53061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541" y="3696168"/>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Headings)"/>
            </a:rPr>
            <a:t>Security, Governance &amp; Compliance</a:t>
          </a:r>
          <a:endParaRPr lang="en-US" sz="1800" kern="1200">
            <a:latin typeface="Segoe UI Semibold (Headings)"/>
          </a:endParaRPr>
        </a:p>
      </dsp:txBody>
      <dsp:txXfrm>
        <a:off x="1343541" y="3696168"/>
        <a:ext cx="2156454" cy="914859"/>
      </dsp:txXfrm>
    </dsp:sp>
    <dsp:sp modelId="{1F9DE0C6-9A47-4519-86E1-464AEE583F9D}">
      <dsp:nvSpPr>
        <dsp:cNvPr id="0" name=""/>
        <dsp:cNvSpPr/>
      </dsp:nvSpPr>
      <dsp:spPr>
        <a:xfrm>
          <a:off x="3875741" y="3696168"/>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862" y="3888288"/>
          <a:ext cx="530618" cy="53061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6642" y="3696168"/>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Headings)"/>
            </a:rPr>
            <a:t>Platform Automation &amp; DevOps</a:t>
          </a:r>
          <a:endParaRPr lang="en-US" sz="1800" kern="1200">
            <a:latin typeface="Segoe UI Semibold (Headings)"/>
          </a:endParaRPr>
        </a:p>
      </dsp:txBody>
      <dsp:txXfrm>
        <a:off x="4986642" y="3696168"/>
        <a:ext cx="2156454" cy="9148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3E954-83B2-4F72-8CA2-04D4E49EA230}" type="datetimeFigureOut">
              <a:rPr lang="en-US" smtClean="0"/>
              <a:t>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B00C1-488F-4560-862A-46D37A464B0E}" type="slidenum">
              <a:rPr lang="en-US" smtClean="0"/>
              <a:t>‹#›</a:t>
            </a:fld>
            <a:endParaRPr lang="en-US"/>
          </a:p>
        </p:txBody>
      </p:sp>
    </p:spTree>
    <p:extLst>
      <p:ext uri="{BB962C8B-B14F-4D97-AF65-F5344CB8AC3E}">
        <p14:creationId xmlns:p14="http://schemas.microsoft.com/office/powerpoint/2010/main" val="348626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Segoe UI Light" panose="020B0502040204020203" pitchFamily="34" charset="0"/>
            </a:endParaRP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905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latin typeface="Segoe"/>
              </a:rPr>
              <a:t>&lt;</a:t>
            </a:r>
            <a:r>
              <a:rPr lang="en-US" sz="1100" b="1">
                <a:latin typeface="Segoe"/>
              </a:rPr>
              <a:t>Key point</a:t>
            </a:r>
            <a:r>
              <a:rPr lang="en-US" sz="1100">
                <a:latin typeface="Segoe"/>
              </a:rPr>
              <a:t>&gt;: Design areas are </a:t>
            </a:r>
            <a:r>
              <a:rPr lang="en-US" sz="1100" i="1">
                <a:latin typeface="Segoe"/>
              </a:rPr>
              <a:t>the</a:t>
            </a:r>
            <a:r>
              <a:rPr lang="en-US" sz="1100">
                <a:latin typeface="Segoe"/>
              </a:rPr>
              <a:t> </a:t>
            </a:r>
            <a:r>
              <a:rPr lang="en-US" sz="1100" i="1">
                <a:latin typeface="Segoe"/>
              </a:rPr>
              <a:t>critical components</a:t>
            </a:r>
            <a:r>
              <a:rPr lang="en-US" sz="1100">
                <a:latin typeface="Segoe"/>
              </a:rPr>
              <a:t> of Azure landing zones.</a:t>
            </a:r>
          </a:p>
          <a:p>
            <a:endParaRPr lang="en-US" sz="1100">
              <a:latin typeface="Segoe"/>
            </a:endParaRPr>
          </a:p>
          <a:p>
            <a:pPr marL="171450" indent="-171450">
              <a:buFont typeface="Wingdings" panose="05000000000000000000" pitchFamily="2" charset="2"/>
              <a:buChar char="§"/>
            </a:pPr>
            <a:r>
              <a:rPr lang="en-US" sz="1100">
                <a:latin typeface="Segoe"/>
              </a:rPr>
              <a:t>Remember the foundation we’re choosing? And how it depends on what house we are building? </a:t>
            </a:r>
          </a:p>
          <a:p>
            <a:pPr marL="171450" indent="-171450">
              <a:buFont typeface="Wingdings" panose="05000000000000000000" pitchFamily="2" charset="2"/>
              <a:buChar char="§"/>
            </a:pPr>
            <a:r>
              <a:rPr lang="en-US" sz="110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r>
              <a:rPr lang="en-US" sz="1100" b="1">
                <a:latin typeface="Segoe"/>
              </a:rPr>
              <a:t>[Set up slide] </a:t>
            </a:r>
            <a:r>
              <a:rPr lang="en-US" sz="1100">
                <a:latin typeface="Segoe"/>
              </a:rPr>
              <a:t>These are the design components that all Azure landing zones must have.</a:t>
            </a:r>
          </a:p>
          <a:p>
            <a:pPr marL="0" indent="0">
              <a:buFont typeface="Wingdings" panose="05000000000000000000" pitchFamily="2" charset="2"/>
              <a:buNone/>
            </a:pPr>
            <a:r>
              <a:rPr lang="en-US" sz="1100" b="1">
                <a:latin typeface="Segoe"/>
              </a:rPr>
              <a:t>[Go through each design area] </a:t>
            </a:r>
          </a:p>
          <a:p>
            <a:pPr marL="171450" indent="-171450">
              <a:buFont typeface="Wingdings" panose="05000000000000000000" pitchFamily="2" charset="2"/>
              <a:buChar char="§"/>
            </a:pPr>
            <a:r>
              <a:rPr lang="en-US" sz="1100" b="0">
                <a:latin typeface="Segoe"/>
              </a:rPr>
              <a:t>Thinking about how to deploy and how to manage landing zones, Deployment options and Operations baseline are critical to the Manage stage.</a:t>
            </a:r>
          </a:p>
          <a:p>
            <a:endParaRPr lang="en-US" sz="1100">
              <a:latin typeface="Segoe"/>
            </a:endParaRPr>
          </a:p>
          <a:p>
            <a:r>
              <a:rPr lang="en-US" sz="1100">
                <a:latin typeface="Segoe"/>
              </a:rPr>
              <a:t>&lt;</a:t>
            </a:r>
            <a:r>
              <a:rPr lang="en-US" sz="1100" b="1">
                <a:latin typeface="Segoe"/>
              </a:rPr>
              <a:t>Transition</a:t>
            </a:r>
            <a:r>
              <a:rPr lang="en-US" sz="1100">
                <a:latin typeface="Segoe"/>
              </a:rPr>
              <a:t>&gt;: Let’s look at how we get started with Azure landing zones.</a:t>
            </a:r>
          </a:p>
          <a:p>
            <a:pPr marL="0" marR="0">
              <a:lnSpc>
                <a:spcPct val="107000"/>
              </a:lnSpc>
              <a:spcBef>
                <a:spcPts val="0"/>
              </a:spcBef>
              <a:spcAft>
                <a:spcPts val="800"/>
              </a:spcAft>
            </a:pPr>
            <a:endParaRPr lang="en-US" sz="1100">
              <a:latin typeface="Segoe"/>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1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latin typeface="Segoe"/>
              </a:rPr>
              <a:t>&lt;</a:t>
            </a:r>
            <a:r>
              <a:rPr lang="en-US" sz="1100" b="1">
                <a:latin typeface="Segoe"/>
              </a:rPr>
              <a:t>Key point</a:t>
            </a:r>
            <a:r>
              <a:rPr lang="en-US" sz="1100">
                <a:latin typeface="Segoe"/>
              </a:rPr>
              <a:t>&gt;: There are two main components to Azure landing zones—Platform Development Velocity and the Cloud Operating Model.</a:t>
            </a:r>
          </a:p>
          <a:p>
            <a:endParaRPr lang="en-US" sz="1100">
              <a:latin typeface="Segoe"/>
            </a:endParaRPr>
          </a:p>
          <a:p>
            <a:pPr marL="171450" indent="-171450">
              <a:buFont typeface="Wingdings" panose="05000000000000000000" pitchFamily="2" charset="2"/>
              <a:buChar char="§"/>
            </a:pPr>
            <a:r>
              <a:rPr lang="en-US" sz="1100">
                <a:latin typeface="Segoe"/>
              </a:rPr>
              <a:t>Now we understand the design components in Azure landing zones. How do we get started? How do we get our customers started?</a:t>
            </a:r>
          </a:p>
          <a:p>
            <a:pPr marL="171450" indent="-171450">
              <a:buFont typeface="Wingdings" panose="05000000000000000000" pitchFamily="2" charset="2"/>
              <a:buChar char="§"/>
            </a:pPr>
            <a:r>
              <a:rPr lang="en-US" sz="1100">
                <a:latin typeface="Segoe"/>
              </a:rPr>
              <a:t>Platform Development Velocity is how fast the customer can, or wants, to develop necessary skills to efficiently manage their cloud platform.</a:t>
            </a:r>
          </a:p>
          <a:p>
            <a:pPr marL="171450" indent="-171450">
              <a:buFont typeface="Wingdings" panose="05000000000000000000" pitchFamily="2" charset="2"/>
              <a:buChar char="§"/>
            </a:pPr>
            <a:r>
              <a:rPr lang="en-US" sz="1100">
                <a:latin typeface="Segoe"/>
              </a:rPr>
              <a:t>The Cloud Operating Model is the operating model for the entire cloud environment, including landing zones and workloads planned for deployment.</a:t>
            </a:r>
          </a:p>
          <a:p>
            <a:pPr marL="0" indent="0">
              <a:buFontTx/>
              <a:buNone/>
            </a:pPr>
            <a:endParaRPr lang="en-US" sz="110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531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latin typeface="Segoe"/>
              </a:rPr>
              <a:t>&lt;</a:t>
            </a:r>
            <a:r>
              <a:rPr lang="en-US" sz="1100" b="1">
                <a:latin typeface="Segoe"/>
              </a:rPr>
              <a:t>Key point</a:t>
            </a:r>
            <a:r>
              <a:rPr lang="en-US" sz="1100">
                <a:latin typeface="Segoe"/>
              </a:rPr>
              <a:t>&gt;: Platform Development Velocity can be implemented in two ways.</a:t>
            </a:r>
          </a:p>
          <a:p>
            <a:endParaRPr lang="en-US" sz="1100">
              <a:latin typeface="Segoe"/>
            </a:endParaRPr>
          </a:p>
          <a:p>
            <a:pPr marL="171450" indent="-171450">
              <a:buFont typeface="Wingdings" panose="05000000000000000000" pitchFamily="2" charset="2"/>
              <a:buChar char="§"/>
            </a:pPr>
            <a:r>
              <a:rPr lang="en-US" sz="110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a:latin typeface="Segoe"/>
              </a:rPr>
              <a:t>[Go through options for each implementation]</a:t>
            </a:r>
          </a:p>
          <a:p>
            <a:pPr marL="0" indent="0">
              <a:buFont typeface="Wingdings" panose="05000000000000000000" pitchFamily="2" charset="2"/>
              <a:buNone/>
            </a:pPr>
            <a:r>
              <a:rPr lang="en-US" sz="1100" b="1">
                <a:latin typeface="Segoe"/>
              </a:rPr>
              <a:t>[Call out short links on CAF landing zone documentation </a:t>
            </a:r>
            <a:r>
              <a:rPr lang="en-US" sz="1100" b="0" i="1" u="none">
                <a:latin typeface="Segoe"/>
              </a:rPr>
              <a:t>and</a:t>
            </a:r>
            <a:r>
              <a:rPr lang="en-US" sz="1100" b="1">
                <a:latin typeface="Segoe"/>
              </a:rPr>
              <a:t> ARM templates for customers’ next steps (GitHub documentation).</a:t>
            </a:r>
          </a:p>
          <a:p>
            <a:endParaRPr lang="en-US" sz="1100"/>
          </a:p>
          <a:p>
            <a:pPr marL="0" indent="0">
              <a:buFontTx/>
              <a:buNone/>
            </a:pPr>
            <a:endParaRPr lang="en-US" sz="110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4711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The enterprise-scale architecture provides prescriptive guidance coupled with Azure best practices, and it follows design principles across the critical design areas for the customer's Azure environment. </a:t>
            </a:r>
          </a:p>
          <a:p>
            <a:endParaRPr lang="en-US" b="0" i="0">
              <a:solidFill>
                <a:srgbClr val="E3E3E3"/>
              </a:solidFill>
              <a:effectLst/>
              <a:latin typeface="Segoe UI" panose="020B0502040204020203" pitchFamily="34" charset="0"/>
            </a:endParaRPr>
          </a:p>
          <a:p>
            <a:r>
              <a:rPr lang="en-US" b="0" i="0">
                <a:solidFill>
                  <a:srgbClr val="E3E3E3"/>
                </a:solidFill>
                <a:effectLst/>
                <a:latin typeface="Segoe UI" panose="020B0502040204020203" pitchFamily="34" charset="0"/>
              </a:rPr>
              <a:t>In the following section, we will review Enterprise Scale each design areas and discuss about key findings and gaps in your current environment.</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18</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they don’t have separate identity then from the platform perspective – it is just production in test.</a:t>
            </a:r>
          </a:p>
          <a:p>
            <a:endParaRPr lang="en-GB"/>
          </a:p>
          <a:p>
            <a:r>
              <a:rPr lang="en-GB"/>
              <a:t>Examples:</a:t>
            </a:r>
          </a:p>
          <a:p>
            <a:r>
              <a:rPr lang="en-GB">
                <a:latin typeface="+mn-lt"/>
              </a:rPr>
              <a:t>Department isn’t Org chart. Create Departments only if business domains have independent IT capabilities and map customer business divisions.</a:t>
            </a:r>
          </a:p>
          <a:p>
            <a:r>
              <a:rPr lang="en-GB">
                <a:latin typeface="+mn-lt"/>
              </a:rPr>
              <a:t>If multiple AAD tenants are used, ensure the Account owner is associated with the same tenant as where subscriptions from the EA account are provisioned. Separate Dev/Test/Prod environments at an EA account level to support holistic isolation.</a:t>
            </a:r>
          </a:p>
          <a:p>
            <a:pPr marL="514252" indent="-514252">
              <a:buFont typeface="+mj-lt"/>
              <a:buAutoNum type="arabicPeriod"/>
            </a:pPr>
            <a:r>
              <a:rPr lang="en-GB">
                <a:latin typeface="+mn-lt"/>
              </a:rPr>
              <a:t>Do not move or rename an EA Account in AD/Azure AD</a:t>
            </a:r>
          </a:p>
          <a:p>
            <a:pPr marL="514252" indent="-514252">
              <a:buFont typeface="+mj-lt"/>
              <a:buAutoNum type="arabicPeriod"/>
            </a:pPr>
            <a:r>
              <a:rPr lang="en-GB">
                <a:latin typeface="+mn-lt"/>
              </a:rPr>
              <a:t>Do not ignore notification emails sent to the notification account email address. Microsoft sends important EA wide communications to this account. Setup the notification account email address to ensure notifications are sent to an appropriate group mailbox.</a:t>
            </a:r>
          </a:p>
          <a:p>
            <a:pPr marL="514252" indent="-514252">
              <a:buFont typeface="+mj-lt"/>
              <a:buAutoNum type="arabicPeriod"/>
            </a:pPr>
            <a:r>
              <a:rPr lang="en-GB">
                <a:latin typeface="+mn-lt"/>
              </a:rPr>
              <a:t>Assign a budget for each account and establish an alert associated with the budget.</a:t>
            </a:r>
          </a:p>
          <a:p>
            <a:pPr marL="514252" indent="-514252">
              <a:buFont typeface="+mj-lt"/>
              <a:buAutoNum type="arabicPeriod"/>
            </a:pPr>
            <a:r>
              <a:rPr lang="en-GB">
                <a:latin typeface="+mn-lt"/>
              </a:rPr>
              <a:t>Restrict and minimise the number of Account owners within the Enrolment to avoid the proliferation of admin access to Subscriptions and associated Azure resources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2/8/22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p:txBody>
      </p:sp>
      <p:sp>
        <p:nvSpPr>
          <p:cNvPr id="4" name="Slide Number Placeholder 3"/>
          <p:cNvSpPr>
            <a:spLocks noGrp="1"/>
          </p:cNvSpPr>
          <p:nvPr>
            <p:ph type="sldNum" sz="quarter" idx="5"/>
          </p:nvPr>
        </p:nvSpPr>
        <p:spPr/>
        <p:txBody>
          <a:bodyPr/>
          <a:lstStyle/>
          <a:p>
            <a:fld id="{29BB00C1-488F-4560-862A-46D37A464B0E}" type="slidenum">
              <a:rPr lang="en-US" smtClean="0"/>
              <a:t>20</a:t>
            </a:fld>
            <a:endParaRPr lang="en-US"/>
          </a:p>
        </p:txBody>
      </p:sp>
    </p:spTree>
    <p:extLst>
      <p:ext uri="{BB962C8B-B14F-4D97-AF65-F5344CB8AC3E}">
        <p14:creationId xmlns:p14="http://schemas.microsoft.com/office/powerpoint/2010/main" val="1228350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21</a:t>
            </a:fld>
            <a:endParaRPr lang="en-US"/>
          </a:p>
        </p:txBody>
      </p:sp>
    </p:spTree>
    <p:extLst>
      <p:ext uri="{BB962C8B-B14F-4D97-AF65-F5344CB8AC3E}">
        <p14:creationId xmlns:p14="http://schemas.microsoft.com/office/powerpoint/2010/main" val="261665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a:cs typeface="Segoe UI"/>
              </a:rPr>
              <a:t>Identity and Access Management </a:t>
            </a:r>
            <a:r>
              <a:rPr lang="en-US" b="0">
                <a:latin typeface="Segoe UI"/>
                <a:cs typeface="Segoe UI"/>
              </a:rPr>
              <a:t>in Enterprise-scale addresses Azure control plane, data plane, and application layer requirements.</a:t>
            </a:r>
            <a:r>
              <a:rPr lang="en-US">
                <a:latin typeface="Segoe UI"/>
                <a:cs typeface="Segoe UI"/>
              </a:rPr>
              <a:t> </a:t>
            </a:r>
            <a:endParaRPr lang="en-US" b="1"/>
          </a:p>
          <a:p>
            <a:pPr marL="0" indent="0" algn="l">
              <a:buFont typeface="Arial" panose="020B0604020202020204" pitchFamily="34" charset="0"/>
              <a:buNone/>
            </a:pPr>
            <a:endParaRPr lang="en-US" b="1"/>
          </a:p>
          <a:p>
            <a:r>
              <a:rPr lang="en-US" b="1">
                <a:latin typeface="Segoe UI"/>
                <a:cs typeface="Segoe UI"/>
              </a:rPr>
              <a:t>Planning for Identity and Access Management </a:t>
            </a:r>
            <a:r>
              <a:rPr lang="en-US" b="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a:latin typeface="Segoe UI"/>
                <a:cs typeface="Segoe UI"/>
              </a:rPr>
              <a:t>roles aligned</a:t>
            </a:r>
            <a:r>
              <a:rPr lang="en-US" b="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a:latin typeface="Segoe UI"/>
                <a:cs typeface="Segoe UI"/>
              </a:rPr>
              <a:t>Use Azure AD </a:t>
            </a:r>
            <a:r>
              <a:rPr lang="en-US" b="1">
                <a:latin typeface="Segoe UI"/>
                <a:cs typeface="Segoe UI"/>
              </a:rPr>
              <a:t>Privileged Identity Management </a:t>
            </a:r>
            <a:r>
              <a:rPr lang="en-US" b="0">
                <a:latin typeface="Segoe UI"/>
                <a:cs typeface="Segoe UI"/>
              </a:rPr>
              <a:t>to establish zero standing access and to enable </a:t>
            </a:r>
            <a:r>
              <a:rPr lang="en-US" b="1">
                <a:latin typeface="Segoe UI"/>
                <a:cs typeface="Segoe UI"/>
              </a:rPr>
              <a:t>approval workflows </a:t>
            </a:r>
            <a:r>
              <a:rPr lang="en-US" b="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a:latin typeface="Segoe UI"/>
                <a:cs typeface="Segoe UI"/>
              </a:rPr>
              <a:t>Use Azure AD PIM </a:t>
            </a:r>
            <a:r>
              <a:rPr lang="en-US" b="1">
                <a:latin typeface="Segoe UI"/>
                <a:cs typeface="Segoe UI"/>
              </a:rPr>
              <a:t>access reviews </a:t>
            </a:r>
            <a:r>
              <a:rPr lang="en-US" b="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a:latin typeface="Segoe UI"/>
                <a:cs typeface="Segoe UI"/>
              </a:rPr>
              <a:t>Customer RBAC roles should be used to define access rights across the Azure estate. Key roles within an organization will typically include Platform Owners, NetOps, SecOps, AppOps,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a:latin typeface="Segoe UI"/>
                <a:cs typeface="Segoe UI"/>
              </a:rPr>
              <a:t>Integrate Azure AD logs with the platform-central Azure Monitor Log Analytics workspace for </a:t>
            </a:r>
            <a:r>
              <a:rPr lang="en-US" b="1">
                <a:latin typeface="Segoe UI"/>
                <a:cs typeface="Segoe UI"/>
              </a:rPr>
              <a:t>audit reports </a:t>
            </a:r>
            <a:r>
              <a:rPr lang="en-US" b="0">
                <a:latin typeface="Segoe UI"/>
                <a:cs typeface="Segoe UI"/>
              </a:rPr>
              <a:t>and alert </a:t>
            </a:r>
            <a:r>
              <a:rPr lang="en-US" b="1">
                <a:latin typeface="Segoe UI"/>
                <a:cs typeface="Segoe UI"/>
              </a:rPr>
              <a:t>notifications</a:t>
            </a:r>
            <a:r>
              <a:rPr lang="en-US" b="0">
                <a:latin typeface="Segoe UI"/>
                <a:cs typeface="Segoe UI"/>
              </a:rPr>
              <a:t>.</a:t>
            </a:r>
          </a:p>
          <a:p>
            <a:pPr marL="628650" lvl="1" indent="-171450" algn="l">
              <a:buFont typeface="Arial" panose="020B0604020202020204" pitchFamily="34" charset="0"/>
              <a:buChar char="•"/>
            </a:pPr>
            <a:r>
              <a:rPr lang="en-US" b="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a:latin typeface="Segoe UI"/>
                <a:cs typeface="Segoe UI"/>
              </a:rPr>
              <a:t>Multi-Factor Authentication</a:t>
            </a:r>
            <a:r>
              <a:rPr lang="en-US" b="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a:latin typeface="Segoe UI"/>
                <a:cs typeface="Segoe UI"/>
              </a:rPr>
              <a:t>Conditional Access </a:t>
            </a:r>
            <a:r>
              <a:rPr lang="en-US" b="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a:p>
          <a:p>
            <a:pPr marL="0" indent="0" algn="l">
              <a:buFont typeface="Arial" panose="020B0604020202020204" pitchFamily="34" charset="0"/>
              <a:buNone/>
            </a:pPr>
            <a:r>
              <a:rPr lang="en-US" b="1">
                <a:latin typeface="Segoe UI"/>
                <a:cs typeface="Segoe UI"/>
              </a:rPr>
              <a:t>Planning for Authentication Inside the Landing Zone</a:t>
            </a:r>
            <a:r>
              <a:rPr lang="en-US" b="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a:latin typeface="Segoe UI"/>
              <a:cs typeface="Segoe UI"/>
            </a:endParaRPr>
          </a:p>
          <a:p>
            <a:endParaRPr lang="en-US"/>
          </a:p>
          <a:p>
            <a:endParaRPr lang="en-US"/>
          </a:p>
          <a:p>
            <a:r>
              <a:rPr lang="en-US"/>
              <a:t>Examples:</a:t>
            </a:r>
          </a:p>
          <a:p>
            <a:pPr marL="457112" indent="-457112">
              <a:buFont typeface="+mj-lt"/>
              <a:buAutoNum type="arabicPeriod"/>
            </a:pPr>
            <a:r>
              <a:rPr lang="en-GB" sz="1200">
                <a:latin typeface="+mn-lt"/>
              </a:rPr>
              <a:t>Use </a:t>
            </a:r>
            <a:r>
              <a:rPr lang="en-GB" sz="1200" b="1">
                <a:latin typeface="+mn-lt"/>
              </a:rPr>
              <a:t>AAD RBAC </a:t>
            </a:r>
            <a:r>
              <a:rPr lang="en-GB" sz="1200">
                <a:latin typeface="+mn-lt"/>
              </a:rPr>
              <a:t>to manage data plane access to resources where possible (e.g. Key Vault, Storage Account, Azure SQL DB). Use </a:t>
            </a:r>
            <a:r>
              <a:rPr lang="en-GB" sz="1200" b="1">
                <a:latin typeface="+mn-lt"/>
              </a:rPr>
              <a:t>Managed Identities </a:t>
            </a:r>
            <a:r>
              <a:rPr lang="en-GB" sz="1200">
                <a:latin typeface="+mn-lt"/>
              </a:rPr>
              <a:t>instead of Service Principles for authentication to Azure services.</a:t>
            </a:r>
          </a:p>
          <a:p>
            <a:pPr marL="457112" indent="-457112">
              <a:buFont typeface="+mj-lt"/>
              <a:buAutoNum type="arabicPeriod"/>
            </a:pPr>
            <a:r>
              <a:rPr lang="en-GB" sz="1200" b="1">
                <a:latin typeface="+mn-lt"/>
              </a:rPr>
              <a:t>Evaluate the compatibility </a:t>
            </a:r>
            <a:r>
              <a:rPr lang="en-GB" sz="120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a:latin typeface="+mn-lt"/>
              </a:rPr>
              <a:t>Deploy AAD-DS within the </a:t>
            </a:r>
            <a:r>
              <a:rPr lang="en-GB" sz="1200" b="1">
                <a:latin typeface="+mn-lt"/>
              </a:rPr>
              <a:t>primary region </a:t>
            </a:r>
            <a:r>
              <a:rPr lang="en-GB" sz="120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a:latin typeface="+mn-lt"/>
              </a:rPr>
              <a:t>Use </a:t>
            </a:r>
            <a:r>
              <a:rPr lang="en-GB" sz="1200" b="1">
                <a:latin typeface="+mn-lt"/>
              </a:rPr>
              <a:t>Just-In-Time access </a:t>
            </a:r>
            <a:r>
              <a:rPr lang="en-GB" sz="1200">
                <a:latin typeface="+mn-lt"/>
              </a:rPr>
              <a:t>for both VM access and Azure control plane administration.</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22</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23</a:t>
            </a:fld>
            <a:endParaRPr lang="en-US"/>
          </a:p>
        </p:txBody>
      </p:sp>
    </p:spTree>
    <p:extLst>
      <p:ext uri="{BB962C8B-B14F-4D97-AF65-F5344CB8AC3E}">
        <p14:creationId xmlns:p14="http://schemas.microsoft.com/office/powerpoint/2010/main" val="3849244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24</a:t>
            </a:fld>
            <a:endParaRPr lang="en-US"/>
          </a:p>
        </p:txBody>
      </p:sp>
    </p:spTree>
    <p:extLst>
      <p:ext uri="{BB962C8B-B14F-4D97-AF65-F5344CB8AC3E}">
        <p14:creationId xmlns:p14="http://schemas.microsoft.com/office/powerpoint/2010/main" val="122343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6661" tIns="48331" rIns="96661" bIns="48331" rtlCol="0"/>
          <a:lstStyle/>
          <a:p>
            <a:pPr algn="just"/>
            <a:endParaRPr lang="en-US" sz="1100"/>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095243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400" b="1">
                <a:cs typeface="Segoe UI Semilight"/>
              </a:rPr>
              <a:t>Main talking Points</a:t>
            </a:r>
          </a:p>
          <a:p>
            <a:pPr>
              <a:spcAft>
                <a:spcPts val="0"/>
              </a:spcAft>
            </a:pPr>
            <a:endParaRPr lang="en-GB" sz="1400" b="1">
              <a:cs typeface="Segoe UI Semilight"/>
            </a:endParaRPr>
          </a:p>
          <a:p>
            <a:pPr>
              <a:spcAft>
                <a:spcPts val="0"/>
              </a:spcAft>
            </a:pPr>
            <a:r>
              <a:rPr lang="en-GB" sz="1400" b="1">
                <a:cs typeface="Segoe UI Semilight"/>
              </a:rPr>
              <a:t>Subscription Organization and Governance</a:t>
            </a:r>
          </a:p>
          <a:p>
            <a:pPr marL="285750" indent="-285750">
              <a:spcAft>
                <a:spcPts val="0"/>
              </a:spcAft>
              <a:buFont typeface="Wingdings" panose="05000000000000000000" pitchFamily="2" charset="2"/>
              <a:buChar char="q"/>
            </a:pPr>
            <a:r>
              <a:rPr lang="en-US" sz="1400">
                <a:solidFill>
                  <a:srgbClr val="24292E"/>
                </a:solidFill>
                <a:cs typeface="Segoe UI Semilight"/>
              </a:rPr>
              <a:t>Use Management Group structure within an AAD tenant to support org mapping </a:t>
            </a:r>
            <a:endParaRPr lang="en-US" sz="1400">
              <a:solidFill>
                <a:srgbClr val="24292E"/>
              </a:solidFill>
            </a:endParaRPr>
          </a:p>
          <a:p>
            <a:pPr marL="285750" indent="-285750">
              <a:spcAft>
                <a:spcPts val="0"/>
              </a:spcAft>
              <a:buFont typeface="Wingdings" panose="05000000000000000000" pitchFamily="2" charset="2"/>
              <a:buChar char="q"/>
            </a:pPr>
            <a:r>
              <a:rPr lang="en-US" sz="1400">
                <a:solidFill>
                  <a:srgbClr val="24292E"/>
                </a:solidFill>
                <a:cs typeface="Segoe UI Semilight"/>
              </a:rPr>
              <a:t>Must be appropriately considered when planning Azure adoption at-scale</a:t>
            </a:r>
          </a:p>
          <a:p>
            <a:pPr>
              <a:spcAft>
                <a:spcPts val="0"/>
              </a:spcAft>
            </a:pPr>
            <a:r>
              <a:rPr lang="en-GB" sz="1400" b="1">
                <a:cs typeface="Segoe UI Semilight"/>
              </a:rPr>
              <a:t>Configure Subscription Quota and Capacity</a:t>
            </a:r>
          </a:p>
          <a:p>
            <a:pPr marL="313690" lvl="1" indent="-285750">
              <a:buFont typeface="Wingdings" panose="05000000000000000000" pitchFamily="2" charset="2"/>
              <a:buChar char="q"/>
            </a:pPr>
            <a:r>
              <a:rPr lang="en-GB" sz="1400"/>
              <a:t>Platform limits and quotas within the Azure platform for services</a:t>
            </a:r>
            <a:endParaRPr lang="en-GB" sz="1400">
              <a:cs typeface="Segoe UI"/>
            </a:endParaRPr>
          </a:p>
          <a:p>
            <a:pPr marL="313690" lvl="1" indent="-285750">
              <a:buFont typeface="Wingdings" panose="05000000000000000000" pitchFamily="2" charset="2"/>
              <a:buChar char="q"/>
            </a:pPr>
            <a:r>
              <a:rPr lang="en-GB" sz="1400"/>
              <a:t>Availability of required SKUs in chosen Azure regions</a:t>
            </a:r>
            <a:endParaRPr lang="en-GB" sz="1400">
              <a:cs typeface="Segoe UI"/>
            </a:endParaRPr>
          </a:p>
          <a:p>
            <a:pPr marL="313690" lvl="1" indent="-285750">
              <a:buFont typeface="Wingdings" panose="05000000000000000000" pitchFamily="2" charset="2"/>
              <a:buChar char="q"/>
            </a:pPr>
            <a:r>
              <a:rPr lang="en-GB" sz="1400"/>
              <a:t>Subscription quotas are not capacity guarantees and are per region</a:t>
            </a:r>
            <a:endParaRPr lang="en-GB" sz="1400">
              <a:cs typeface="Segoe UI"/>
            </a:endParaRPr>
          </a:p>
          <a:p>
            <a:pPr>
              <a:spcAft>
                <a:spcPts val="0"/>
              </a:spcAft>
            </a:pPr>
            <a:r>
              <a:rPr lang="en-GB" sz="1400" b="1">
                <a:cs typeface="Segoe UI Semilight"/>
              </a:rPr>
              <a:t>Establish Cost Management</a:t>
            </a:r>
          </a:p>
          <a:p>
            <a:pPr marL="313690" lvl="1" indent="-285750">
              <a:buFont typeface="Wingdings" panose="05000000000000000000" pitchFamily="2" charset="2"/>
              <a:buChar char="q"/>
            </a:pPr>
            <a:r>
              <a:rPr lang="en-GB" sz="1400"/>
              <a:t>Potential need for chargeback models where shared PaaS services are concerned, such as ASE which may need to be shared to achieve higher density</a:t>
            </a:r>
            <a:endParaRPr lang="en-GB" sz="1400">
              <a:cs typeface="Segoe UI"/>
            </a:endParaRPr>
          </a:p>
          <a:p>
            <a:pPr marL="313690" lvl="1" indent="-285750">
              <a:buFont typeface="Wingdings" panose="05000000000000000000" pitchFamily="2" charset="2"/>
              <a:buChar char="q"/>
            </a:pPr>
            <a:r>
              <a:rPr lang="en-GB" sz="1400"/>
              <a:t>Shutdown schedule for non-prod workloads to optimise costs</a:t>
            </a:r>
            <a:endParaRPr lang="en-GB" sz="1400" b="0" i="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r>
              <a:rPr lang="en-GB" sz="1400" b="0" i="0">
                <a:solidFill>
                  <a:schemeClr val="tx1"/>
                </a:solidFill>
                <a:effectLst/>
                <a:latin typeface="Segoe UI" panose="020B0502040204020203" pitchFamily="34" charset="0"/>
                <a:cs typeface="Segoe UI"/>
              </a:rPr>
              <a:t>Further Talking Point</a:t>
            </a:r>
            <a:endParaRPr lang="en-US" b="0" i="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a:solidFill>
                  <a:srgbClr val="24292E"/>
                </a:solidFill>
                <a:effectLst/>
                <a:latin typeface="-apple-system"/>
              </a:rPr>
              <a:t>Define Management Group Hierarchy</a:t>
            </a:r>
            <a:br>
              <a:rPr lang="en-US" b="0" i="0">
                <a:solidFill>
                  <a:srgbClr val="24292E"/>
                </a:solidFill>
                <a:effectLst/>
                <a:latin typeface="-apple-system"/>
              </a:rPr>
            </a:br>
            <a:r>
              <a:rPr lang="en-US" b="0" i="0">
                <a:solidFill>
                  <a:srgbClr val="24292E"/>
                </a:solidFill>
                <a:effectLst/>
                <a:latin typeface="-apple-system"/>
              </a:rPr>
              <a:t>Within an Azure AD tenant, Management Group structures help to support organizational mapping and must therefore be appropriately considered when planning Azure adoption at-scale.</a:t>
            </a:r>
          </a:p>
          <a:p>
            <a:pPr marL="685800" lvl="1" indent="-228600">
              <a:buFont typeface="Arial" panose="020B0604020202020204" pitchFamily="34" charset="0"/>
              <a:buChar char="•"/>
            </a:pPr>
            <a:r>
              <a:rPr lang="en-US" b="0" i="0">
                <a:solidFill>
                  <a:srgbClr val="24292E"/>
                </a:solidFill>
                <a:effectLst/>
                <a:latin typeface="-apple-system"/>
              </a:rPr>
              <a:t>Management groups can be used to aggregate Policy and Initiative assignments.</a:t>
            </a:r>
          </a:p>
          <a:p>
            <a:pPr marL="685800" lvl="1" indent="-228600">
              <a:buFont typeface="Arial" panose="020B0604020202020204" pitchFamily="34" charset="0"/>
              <a:buChar char="•"/>
            </a:pPr>
            <a:r>
              <a:rPr lang="en-US" b="0" i="0">
                <a:solidFill>
                  <a:srgbClr val="24292E"/>
                </a:solidFill>
                <a:effectLst/>
                <a:latin typeface="-apple-system"/>
              </a:rPr>
              <a:t>A management group tree can support up to </a:t>
            </a:r>
            <a:r>
              <a:rPr lang="en-US" b="0" i="0" u="none" strike="noStrike">
                <a:solidFill>
                  <a:srgbClr val="0366D6"/>
                </a:solidFill>
                <a:effectLst/>
                <a:latin typeface="-apple-system"/>
                <a:hlinkClick r:id="rId3"/>
              </a:rPr>
              <a:t>six levels of depth</a:t>
            </a:r>
            <a:r>
              <a:rPr lang="en-US" b="0" i="0">
                <a:solidFill>
                  <a:srgbClr val="24292E"/>
                </a:solidFill>
                <a:effectLst/>
                <a:latin typeface="-apple-system"/>
              </a:rPr>
              <a:t>. This limit doesn't include the Root level or the subscription level.</a:t>
            </a:r>
          </a:p>
          <a:p>
            <a:pPr marL="457200" lvl="1" indent="0">
              <a:buFont typeface="Arial" panose="020B0604020202020204" pitchFamily="34" charset="0"/>
              <a:buNone/>
            </a:pPr>
            <a:endParaRPr lang="en-US" b="0" i="0">
              <a:solidFill>
                <a:srgbClr val="24292E"/>
              </a:solidFill>
              <a:effectLst/>
              <a:latin typeface="-apple-system"/>
            </a:endParaRPr>
          </a:p>
          <a:p>
            <a:pPr marL="228600" indent="-228600">
              <a:buAutoNum type="arabicPeriod"/>
            </a:pPr>
            <a:r>
              <a:rPr lang="en-US" b="0" i="0">
                <a:solidFill>
                  <a:srgbClr val="24292E"/>
                </a:solidFill>
                <a:effectLst/>
                <a:latin typeface="-apple-system"/>
              </a:rPr>
              <a:t>Subscription Organization and Governance</a:t>
            </a:r>
            <a:br>
              <a:rPr lang="en-US" b="0" i="0">
                <a:solidFill>
                  <a:srgbClr val="24292E"/>
                </a:solidFill>
                <a:effectLst/>
                <a:latin typeface="-apple-system"/>
              </a:rPr>
            </a:br>
            <a:r>
              <a:rPr lang="en-US" b="0" i="0">
                <a:solidFill>
                  <a:srgbClr val="24292E"/>
                </a:solidFill>
                <a:effectLst/>
                <a:latin typeface="-apple-system"/>
              </a:rPr>
              <a:t>Subscriptions are a unit of management, billing, and scale within Azure</a:t>
            </a:r>
          </a:p>
          <a:p>
            <a:pPr marL="685800" lvl="1" indent="-228600">
              <a:buFont typeface="Arial" panose="020B0604020202020204" pitchFamily="34" charset="0"/>
              <a:buChar char="•"/>
            </a:pPr>
            <a:r>
              <a:rPr lang="en-US" b="0" i="0">
                <a:solidFill>
                  <a:srgbClr val="24292E"/>
                </a:solidFill>
                <a:effectLst/>
                <a:latin typeface="-apple-system"/>
              </a:rPr>
              <a:t>Subscriptions serve as a boundary for the assignment of Azure policies. </a:t>
            </a:r>
          </a:p>
          <a:p>
            <a:pPr marL="685800" lvl="1" indent="-228600">
              <a:buFont typeface="Arial" panose="020B0604020202020204" pitchFamily="34" charset="0"/>
              <a:buChar char="•"/>
            </a:pPr>
            <a:r>
              <a:rPr lang="en-US" b="0" i="0">
                <a:solidFill>
                  <a:srgbClr val="24292E"/>
                </a:solidFill>
                <a:effectLst/>
                <a:latin typeface="-apple-system"/>
              </a:rPr>
              <a:t>Subscriptions serve as a scale unit so that component workloads can scale within the platform subscription limits. </a:t>
            </a:r>
          </a:p>
          <a:p>
            <a:pPr marL="685800" lvl="1" indent="-228600">
              <a:buFont typeface="Arial" panose="020B0604020202020204" pitchFamily="34" charset="0"/>
              <a:buChar char="•"/>
            </a:pPr>
            <a:r>
              <a:rPr lang="en-US" b="0" i="0">
                <a:solidFill>
                  <a:srgbClr val="24292E"/>
                </a:solidFill>
                <a:effectLst/>
                <a:latin typeface="-apple-system"/>
              </a:rPr>
              <a:t>Subscriptions provide a management boundary for governance and isolation, allowing for a clear separation of concerns.</a:t>
            </a:r>
          </a:p>
          <a:p>
            <a:pPr marL="685800" lvl="1" indent="-228600">
              <a:buFont typeface="Arial" panose="020B0604020202020204" pitchFamily="34" charset="0"/>
              <a:buChar char="•"/>
            </a:pPr>
            <a:endParaRPr lang="en-US" b="0" i="0">
              <a:solidFill>
                <a:srgbClr val="24292E"/>
              </a:solidFill>
              <a:effectLst/>
              <a:latin typeface="-apple-system"/>
            </a:endParaRPr>
          </a:p>
          <a:p>
            <a:pPr marL="228600" indent="-228600">
              <a:buAutoNum type="arabicPeriod"/>
            </a:pPr>
            <a:r>
              <a:rPr lang="en-US" b="0" i="0">
                <a:solidFill>
                  <a:srgbClr val="24292E"/>
                </a:solidFill>
                <a:effectLst/>
                <a:latin typeface="-apple-system"/>
              </a:rPr>
              <a:t>Subscription Quotas and Capacity</a:t>
            </a:r>
            <a:br>
              <a:rPr lang="en-US" b="0" i="0">
                <a:solidFill>
                  <a:srgbClr val="24292E"/>
                </a:solidFill>
                <a:effectLst/>
                <a:latin typeface="-apple-system"/>
              </a:rPr>
            </a:br>
            <a:r>
              <a:rPr lang="en-US" b="0" i="0">
                <a:solidFill>
                  <a:srgbClr val="24292E"/>
                </a:solidFill>
                <a:effectLst/>
                <a:latin typeface="-apple-system"/>
              </a:rPr>
              <a:t> It is essential to ensure that sufficient capacity and SKUs are available. Every Azure region contains a finite set of resources at any given time.</a:t>
            </a:r>
          </a:p>
          <a:p>
            <a:pPr marL="685800" lvl="1" indent="-228600">
              <a:buFont typeface="Arial" panose="020B0604020202020204" pitchFamily="34" charset="0"/>
              <a:buChar char="•"/>
            </a:pPr>
            <a:r>
              <a:rPr lang="en-US" b="0" i="0">
                <a:solidFill>
                  <a:srgbClr val="24292E"/>
                </a:solidFill>
                <a:effectLst/>
                <a:latin typeface="-apple-system"/>
              </a:rPr>
              <a:t>Limits and quotas within the Azure platform for each service your workloads require.</a:t>
            </a:r>
          </a:p>
          <a:p>
            <a:pPr marL="685800" lvl="1" indent="-228600">
              <a:buFont typeface="Arial" panose="020B0604020202020204" pitchFamily="34" charset="0"/>
              <a:buChar char="•"/>
            </a:pPr>
            <a:r>
              <a:rPr lang="en-US" b="0" i="0">
                <a:solidFill>
                  <a:srgbClr val="24292E"/>
                </a:solidFill>
                <a:effectLst/>
                <a:latin typeface="-apple-system"/>
              </a:rPr>
              <a:t>Availability of required SKUs within chosen Azure regions.</a:t>
            </a:r>
          </a:p>
          <a:p>
            <a:pPr marL="685800" lvl="1" indent="-228600">
              <a:buFont typeface="Arial" panose="020B0604020202020204" pitchFamily="34" charset="0"/>
              <a:buChar char="•"/>
            </a:pPr>
            <a:r>
              <a:rPr lang="en-US" b="0" i="0">
                <a:solidFill>
                  <a:srgbClr val="24292E"/>
                </a:solidFill>
                <a:effectLst/>
                <a:latin typeface="-apple-system"/>
              </a:rPr>
              <a:t>Subscription quotas are not capacity guarantees and are applied on a per region basis.</a:t>
            </a:r>
            <a:br>
              <a:rPr lang="en-US" b="0" i="0">
                <a:solidFill>
                  <a:srgbClr val="24292E"/>
                </a:solidFill>
                <a:effectLst/>
                <a:latin typeface="-apple-system"/>
              </a:rPr>
            </a:br>
            <a:endParaRPr lang="en-US" b="0" i="0">
              <a:solidFill>
                <a:srgbClr val="24292E"/>
              </a:solidFill>
              <a:effectLst/>
              <a:latin typeface="-apple-system"/>
            </a:endParaRPr>
          </a:p>
          <a:p>
            <a:pPr marL="228600" indent="-228600">
              <a:buAutoNum type="arabicPeriod"/>
            </a:pPr>
            <a:r>
              <a:rPr lang="en-US" b="0" i="0">
                <a:solidFill>
                  <a:srgbClr val="24292E"/>
                </a:solidFill>
                <a:effectLst/>
                <a:latin typeface="-apple-system"/>
              </a:rPr>
              <a:t>Cost Management</a:t>
            </a:r>
            <a:br>
              <a:rPr lang="en-US" b="0" i="0">
                <a:solidFill>
                  <a:srgbClr val="24292E"/>
                </a:solidFill>
                <a:effectLst/>
                <a:latin typeface="-apple-system"/>
              </a:rPr>
            </a:br>
            <a:r>
              <a:rPr lang="en-US" b="0" i="0">
                <a:solidFill>
                  <a:srgbClr val="24292E"/>
                </a:solidFill>
                <a:effectLst/>
                <a:latin typeface="-apple-system"/>
              </a:rPr>
              <a:t>Cost transparency across a technical estate is a critical management challenge faced by every large enterprise organization</a:t>
            </a:r>
          </a:p>
          <a:p>
            <a:pPr marL="685800" lvl="1" indent="-228600">
              <a:buFont typeface="Arial" panose="020B0604020202020204" pitchFamily="34" charset="0"/>
              <a:buChar char="•"/>
            </a:pPr>
            <a:r>
              <a:rPr lang="en-US" b="0" i="0">
                <a:solidFill>
                  <a:srgbClr val="24292E"/>
                </a:solidFill>
                <a:effectLst/>
                <a:latin typeface="-apple-system"/>
              </a:rPr>
              <a:t>Using a shutdown schedule for non-production workloads to optimize costs</a:t>
            </a:r>
          </a:p>
          <a:p>
            <a:pPr marL="685800" lvl="1" indent="-228600">
              <a:buFont typeface="Arial" panose="020B0604020202020204" pitchFamily="34" charset="0"/>
              <a:buChar char="•"/>
            </a:pPr>
            <a:r>
              <a:rPr lang="en-US" b="0" i="0">
                <a:solidFill>
                  <a:srgbClr val="24292E"/>
                </a:solidFill>
                <a:effectLst/>
                <a:latin typeface="-apple-system"/>
              </a:rPr>
              <a:t>Using Azure Advisor to check cost optimization recommendations.</a:t>
            </a:r>
          </a:p>
          <a:p>
            <a:pPr marL="685800" lvl="1" indent="-228600">
              <a:buFont typeface="Arial" panose="020B0604020202020204" pitchFamily="34" charset="0"/>
              <a:buChar char="•"/>
            </a:pPr>
            <a:r>
              <a:rPr lang="en-US" b="0" i="0">
                <a:solidFill>
                  <a:srgbClr val="24292E"/>
                </a:solidFill>
                <a:effectLst/>
                <a:latin typeface="-apple-system"/>
              </a:rPr>
              <a:t>Potential need for chargeback models where shared PaaS services are concerned, such as ASE and AKS which may need to be shared to achieve higher density</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25</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26</a:t>
            </a:fld>
            <a:endParaRPr lang="en-US"/>
          </a:p>
        </p:txBody>
      </p:sp>
    </p:spTree>
    <p:extLst>
      <p:ext uri="{BB962C8B-B14F-4D97-AF65-F5344CB8AC3E}">
        <p14:creationId xmlns:p14="http://schemas.microsoft.com/office/powerpoint/2010/main" val="2816194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27</a:t>
            </a:fld>
            <a:endParaRPr lang="en-US"/>
          </a:p>
        </p:txBody>
      </p:sp>
    </p:spTree>
    <p:extLst>
      <p:ext uri="{BB962C8B-B14F-4D97-AF65-F5344CB8AC3E}">
        <p14:creationId xmlns:p14="http://schemas.microsoft.com/office/powerpoint/2010/main" val="4129584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
              </a:rPr>
              <a:t>Network topology and connectivity</a:t>
            </a:r>
            <a:r>
              <a:rPr lang="en-US" b="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a:latin typeface="Segoe UI "/>
            </a:endParaRPr>
          </a:p>
          <a:p>
            <a:endParaRPr lang="en-US" b="1">
              <a:latin typeface="Segoe UI "/>
            </a:endParaRPr>
          </a:p>
          <a:p>
            <a:r>
              <a:rPr lang="en-US" b="1">
                <a:latin typeface="Segoe UI "/>
              </a:rPr>
              <a:t>DNS Configuration</a:t>
            </a:r>
            <a:r>
              <a:rPr lang="en-US" b="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a:latin typeface="Segoe UI "/>
            </a:endParaRPr>
          </a:p>
          <a:p>
            <a:pPr lvl="1"/>
            <a:r>
              <a:rPr lang="en-US" b="1">
                <a:latin typeface="Segoe UI "/>
              </a:rPr>
              <a:t>Tip</a:t>
            </a:r>
            <a:r>
              <a:rPr lang="en-US" b="0">
                <a:latin typeface="Segoe UI "/>
              </a:rPr>
              <a:t> – A common scenario here is customer extends their DNS infra to Azure (Infoblox, AD, etc.) but also uses the azure DNS resolver 168.* address as a forwarder for those in-azure DNS servers to assure private link resolution. </a:t>
            </a:r>
            <a:endParaRPr lang="en-US" b="1">
              <a:latin typeface="Segoe UI "/>
            </a:endParaRPr>
          </a:p>
          <a:p>
            <a:endParaRPr lang="en-US" b="1">
              <a:latin typeface="Segoe UI "/>
            </a:endParaRPr>
          </a:p>
          <a:p>
            <a:r>
              <a:rPr lang="en-US" b="1">
                <a:latin typeface="Segoe UI "/>
              </a:rPr>
              <a:t>Azure Networking Topology</a:t>
            </a:r>
          </a:p>
          <a:p>
            <a:pPr marL="171450" indent="-171450">
              <a:buFont typeface="Arial" panose="020B0604020202020204" pitchFamily="34" charset="0"/>
              <a:buChar char="•"/>
            </a:pPr>
            <a:r>
              <a:rPr lang="en-US" b="1">
                <a:latin typeface="Segoe UI "/>
              </a:rPr>
              <a:t>Azure Virtual WAN </a:t>
            </a:r>
            <a:r>
              <a:rPr lang="en-US" b="0" i="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a:latin typeface="Segoe UI "/>
              </a:rPr>
              <a:t>Traditional Azure Networking </a:t>
            </a:r>
            <a:r>
              <a:rPr lang="en-US" b="0">
                <a:latin typeface="Segoe UI "/>
              </a:rPr>
              <a:t>can also be used </a:t>
            </a:r>
            <a:r>
              <a:rPr lang="en-US" b="0" i="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a:solidFill>
                  <a:srgbClr val="24292E"/>
                </a:solidFill>
                <a:effectLst/>
                <a:latin typeface="Segoe UI "/>
              </a:rPr>
              <a:t>only intend to deploy resources in a few Azure regions</a:t>
            </a:r>
          </a:p>
          <a:p>
            <a:pPr marL="685800" lvl="1" indent="-228600">
              <a:buFont typeface="+mj-lt"/>
              <a:buAutoNum type="arabicPeriod"/>
            </a:pPr>
            <a:r>
              <a:rPr lang="en-US" b="0" i="0">
                <a:solidFill>
                  <a:srgbClr val="24292E"/>
                </a:solidFill>
                <a:effectLst/>
                <a:latin typeface="Segoe UI "/>
              </a:rPr>
              <a:t>have no need for a global interconnected network</a:t>
            </a:r>
          </a:p>
          <a:p>
            <a:pPr marL="685800" lvl="1" indent="-228600">
              <a:buFont typeface="+mj-lt"/>
              <a:buAutoNum type="arabicPeriod"/>
            </a:pPr>
            <a:r>
              <a:rPr lang="en-US" b="0" i="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a:solidFill>
                  <a:srgbClr val="24292E"/>
                </a:solidFill>
                <a:effectLst/>
                <a:latin typeface="Segoe UI "/>
              </a:rPr>
              <a:t>require full control and granularity for manually configuring their Azure network.</a:t>
            </a:r>
          </a:p>
          <a:p>
            <a:pPr marL="457200" lvl="1" indent="0">
              <a:buFont typeface="+mj-lt"/>
              <a:buNone/>
            </a:pPr>
            <a:endParaRPr lang="en-US" b="0" i="0">
              <a:solidFill>
                <a:srgbClr val="24292E"/>
              </a:solidFill>
              <a:effectLst/>
              <a:latin typeface="Segoe UI "/>
            </a:endParaRPr>
          </a:p>
          <a:p>
            <a:pPr marL="457200" lvl="1" indent="0">
              <a:buFont typeface="+mj-lt"/>
              <a:buNone/>
            </a:pPr>
            <a:r>
              <a:rPr lang="en-US" b="1" i="0">
                <a:solidFill>
                  <a:srgbClr val="24292E"/>
                </a:solidFill>
                <a:effectLst/>
                <a:latin typeface="Segoe UI "/>
              </a:rPr>
              <a:t>Tip</a:t>
            </a:r>
            <a:r>
              <a:rPr lang="en-US" b="0" i="0">
                <a:solidFill>
                  <a:srgbClr val="24292E"/>
                </a:solidFill>
                <a:effectLst/>
                <a:latin typeface="Segoe UI "/>
              </a:rPr>
              <a:t>: The decision point here is usually boils down to two things; do you want managed transit networking? If yes, then vwan. Do you need to ensure vnets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a:latin typeface="Segoe UI "/>
            </a:endParaRPr>
          </a:p>
          <a:p>
            <a:pPr algn="l"/>
            <a:r>
              <a:rPr lang="en-US" b="1">
                <a:latin typeface="Segoe UI "/>
              </a:rPr>
              <a:t>Connectivity to Azure </a:t>
            </a:r>
            <a:r>
              <a:rPr lang="en-US" b="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a:solidFill>
                  <a:srgbClr val="24292E"/>
                </a:solidFill>
                <a:effectLst/>
                <a:latin typeface="Segoe UI "/>
              </a:rPr>
              <a:t>Do not use the same ExpressRoute circuit to connect multiple environments that require isolation or dedicated bandwidth, so as to avoid "noisy neighbor" risks.</a:t>
            </a:r>
          </a:p>
          <a:p>
            <a:pPr marL="0" indent="0">
              <a:buFont typeface="Arial" panose="020B0604020202020204" pitchFamily="34" charset="0"/>
              <a:buNone/>
            </a:pPr>
            <a:endParaRPr lang="en-US" b="1">
              <a:latin typeface="Segoe UI "/>
            </a:endParaRPr>
          </a:p>
          <a:p>
            <a:pPr marL="457200" lvl="1" indent="0">
              <a:buFont typeface="Arial" panose="020B0604020202020204" pitchFamily="34" charset="0"/>
              <a:buNone/>
            </a:pPr>
            <a:r>
              <a:rPr lang="en-US" b="1">
                <a:latin typeface="Segoe UI "/>
              </a:rPr>
              <a:t>Tip: </a:t>
            </a:r>
            <a:r>
              <a:rPr lang="en-US" b="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Connectivity to Azure PaaS </a:t>
            </a:r>
            <a:r>
              <a:rPr lang="en-US" b="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a:solidFill>
                <a:srgbClr val="0366D6"/>
              </a:solidFill>
              <a:effectLst/>
              <a:latin typeface="Segoe UI "/>
            </a:endParaRPr>
          </a:p>
          <a:p>
            <a:pPr marL="628650" lvl="1" indent="-171450">
              <a:buFont typeface="Arial" panose="020B0604020202020204" pitchFamily="34" charset="0"/>
              <a:buChar char="•"/>
            </a:pPr>
            <a:r>
              <a:rPr lang="en-US" b="0" i="0" u="none" strike="noStrike">
                <a:solidFill>
                  <a:srgbClr val="0366D6"/>
                </a:solidFill>
                <a:effectLst/>
                <a:latin typeface="Segoe UI "/>
              </a:rPr>
              <a:t>Private Link p</a:t>
            </a:r>
            <a:r>
              <a:rPr lang="en-US" b="0" i="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a:solidFill>
                  <a:srgbClr val="24292E"/>
                </a:solidFill>
                <a:effectLst/>
                <a:latin typeface="Segoe UI "/>
              </a:rPr>
              <a:t>VNet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a:solidFill>
                  <a:srgbClr val="24292E"/>
                </a:solidFill>
                <a:effectLst/>
                <a:latin typeface="Segoe UI "/>
              </a:rPr>
              <a:t>VNet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a:solidFill>
                <a:srgbClr val="24292E"/>
              </a:solidFill>
              <a:effectLst/>
              <a:latin typeface="Segoe UI "/>
            </a:endParaRPr>
          </a:p>
          <a:p>
            <a:pPr marL="0" indent="0">
              <a:buFont typeface="Arial" panose="020B0604020202020204" pitchFamily="34" charset="0"/>
              <a:buNone/>
            </a:pPr>
            <a:r>
              <a:rPr lang="en-US" b="0" i="0">
                <a:solidFill>
                  <a:srgbClr val="24292E"/>
                </a:solidFill>
                <a:effectLst/>
                <a:latin typeface="Segoe UI "/>
              </a:rPr>
              <a:t>	</a:t>
            </a:r>
            <a:r>
              <a:rPr lang="en-US" b="1" i="0">
                <a:solidFill>
                  <a:srgbClr val="24292E"/>
                </a:solidFill>
                <a:effectLst/>
                <a:latin typeface="Segoe UI "/>
              </a:rPr>
              <a:t>Tip</a:t>
            </a:r>
            <a:r>
              <a:rPr lang="en-US" b="0" i="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Planning for Inbound and Outbound Internet Connectivity </a:t>
            </a:r>
            <a:r>
              <a:rPr lang="en-US" b="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a:latin typeface="Segoe UI "/>
            </a:endParaRPr>
          </a:p>
          <a:p>
            <a:pPr marL="628650" lvl="1" indent="-171450" algn="l">
              <a:buFont typeface="Arial" panose="020B0604020202020204" pitchFamily="34" charset="0"/>
              <a:buChar char="•"/>
            </a:pPr>
            <a:r>
              <a:rPr lang="en-US" b="0" i="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a:latin typeface="Segoe UI "/>
            </a:endParaRPr>
          </a:p>
          <a:p>
            <a:pPr marL="457200" lvl="1" indent="0">
              <a:buFont typeface="Arial" panose="020B0604020202020204" pitchFamily="34" charset="0"/>
              <a:buNone/>
            </a:pPr>
            <a:r>
              <a:rPr lang="en-US" b="1">
                <a:latin typeface="Segoe UI "/>
              </a:rPr>
              <a:t>Tip: </a:t>
            </a:r>
            <a:r>
              <a:rPr lang="en-US" b="0">
                <a:latin typeface="Segoe UI "/>
              </a:rPr>
              <a:t>Many enterprise customers have 100’s of 3</a:t>
            </a:r>
            <a:r>
              <a:rPr lang="en-US" b="0" baseline="30000">
                <a:latin typeface="Segoe UI "/>
              </a:rPr>
              <a:t>rd</a:t>
            </a:r>
            <a:r>
              <a:rPr lang="en-US" b="0">
                <a:latin typeface="Segoe UI "/>
              </a:rPr>
              <a:t> party firewalls deployed and want to maintain that ‘single pain of glass’ management for Azure. While this works and is supported 3</a:t>
            </a:r>
            <a:r>
              <a:rPr lang="en-US" b="0" baseline="30000">
                <a:latin typeface="Segoe UI "/>
              </a:rPr>
              <a:t>rd</a:t>
            </a:r>
            <a:r>
              <a:rPr lang="en-US" b="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Planning for Application Delivery </a:t>
            </a:r>
            <a:r>
              <a:rPr lang="en-US" b="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a:latin typeface="Segoe UI "/>
            </a:endParaRPr>
          </a:p>
          <a:p>
            <a:pPr marL="628650" lvl="1" indent="-171450" algn="l">
              <a:buFont typeface="Arial" panose="020B0604020202020204" pitchFamily="34" charset="0"/>
              <a:buChar char="•"/>
            </a:pPr>
            <a:r>
              <a:rPr lang="en-US" b="0" i="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a:latin typeface="Segoe UI "/>
            </a:endParaRPr>
          </a:p>
          <a:p>
            <a:pPr marL="457200" lvl="1" indent="0">
              <a:buFont typeface="Arial" panose="020B0604020202020204" pitchFamily="34" charset="0"/>
              <a:buNone/>
            </a:pPr>
            <a:r>
              <a:rPr lang="en-US" b="1">
                <a:latin typeface="Segoe UI "/>
              </a:rPr>
              <a:t>Tip: </a:t>
            </a:r>
            <a:r>
              <a:rPr lang="en-US" b="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a:latin typeface="Segoe UI "/>
            </a:endParaRPr>
          </a:p>
          <a:p>
            <a:pPr marL="0" indent="0">
              <a:buFont typeface="Arial" panose="020B0604020202020204" pitchFamily="34" charset="0"/>
              <a:buNone/>
            </a:pPr>
            <a:r>
              <a:rPr lang="en-US" b="1">
                <a:latin typeface="Segoe UI "/>
              </a:rPr>
              <a:t>Planning for Landing Zone Network Segmentation</a:t>
            </a:r>
            <a:r>
              <a:rPr lang="en-US" b="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a:solidFill>
                <a:srgbClr val="24292E"/>
              </a:solidFill>
              <a:effectLst/>
              <a:latin typeface="Segoe UI "/>
            </a:endParaRPr>
          </a:p>
          <a:p>
            <a:pPr lvl="1" algn="l">
              <a:buFont typeface="Arial" panose="020B0604020202020204" pitchFamily="34" charset="0"/>
              <a:buNone/>
            </a:pPr>
            <a:r>
              <a:rPr lang="en-US" b="1" i="0">
                <a:solidFill>
                  <a:srgbClr val="24292E"/>
                </a:solidFill>
                <a:effectLst/>
                <a:latin typeface="Segoe UI "/>
              </a:rPr>
              <a:t>Tip</a:t>
            </a:r>
            <a:r>
              <a:rPr lang="en-US" b="0" i="0">
                <a:solidFill>
                  <a:srgbClr val="24292E"/>
                </a:solidFill>
                <a:effectLst/>
                <a:latin typeface="Segoe UI "/>
              </a:rPr>
              <a:t>: NSGs can be used to  implement zero trust principles but keep in mind they don’t inspect traffic (I.E. if the NSG is allow 443 and a bad actor tunnels ssh through 443, the nsg will allow it where a NGFW would block it).</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Network Encryption </a:t>
            </a:r>
            <a:r>
              <a:rPr lang="en-US" b="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a:solidFill>
                  <a:srgbClr val="24292E"/>
                </a:solidFill>
                <a:effectLst/>
                <a:latin typeface="Segoe UI "/>
              </a:rPr>
              <a:t>Azure does not currently offer native encryption over Global VNet Peering.</a:t>
            </a:r>
          </a:p>
          <a:p>
            <a:pPr algn="l">
              <a:buFont typeface="Arial" panose="020B0604020202020204" pitchFamily="34" charset="0"/>
              <a:buChar char="•"/>
            </a:pPr>
            <a:endParaRPr lang="en-US" b="0" i="0">
              <a:solidFill>
                <a:srgbClr val="24292E"/>
              </a:solidFill>
              <a:effectLst/>
              <a:latin typeface="Segoe UI "/>
            </a:endParaRPr>
          </a:p>
          <a:p>
            <a:pPr lvl="1" algn="l">
              <a:buFont typeface="Arial" panose="020B0604020202020204" pitchFamily="34" charset="0"/>
              <a:buNone/>
            </a:pPr>
            <a:r>
              <a:rPr lang="en-US" b="1" i="0">
                <a:solidFill>
                  <a:srgbClr val="24292E"/>
                </a:solidFill>
                <a:effectLst/>
                <a:latin typeface="Segoe UI "/>
              </a:rPr>
              <a:t>Tip</a:t>
            </a:r>
            <a:r>
              <a:rPr lang="en-US" b="0" i="0">
                <a:solidFill>
                  <a:srgbClr val="24292E"/>
                </a:solidFill>
                <a:effectLst/>
                <a:latin typeface="Segoe UI "/>
              </a:rPr>
              <a:t>: Ipsec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Traffic Inspection </a:t>
            </a:r>
            <a:r>
              <a:rPr lang="en-US" b="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a:solidFill>
                  <a:srgbClr val="0366D6"/>
                </a:solidFill>
                <a:effectLst/>
                <a:latin typeface="Segoe UI "/>
                <a:hlinkClick r:id="rId3"/>
              </a:rPr>
              <a:t>Azure Virtual Network TAP (VTAP)</a:t>
            </a:r>
            <a:r>
              <a:rPr lang="en-US" b="0" i="0">
                <a:solidFill>
                  <a:srgbClr val="24292E"/>
                </a:solidFill>
                <a:effectLst/>
                <a:latin typeface="Segoe UI "/>
              </a:rPr>
              <a:t> is in preview, but your must reach to </a:t>
            </a:r>
            <a:r>
              <a:rPr lang="en-US" b="0" i="0" u="none" strike="noStrike">
                <a:solidFill>
                  <a:srgbClr val="0366D6"/>
                </a:solidFill>
                <a:effectLst/>
                <a:latin typeface="Segoe UI "/>
                <a:hlinkClick r:id="rId4"/>
              </a:rPr>
              <a:t>azurevnettap@microsoft.com</a:t>
            </a:r>
            <a:r>
              <a:rPr lang="en-US" b="0" i="0">
                <a:solidFill>
                  <a:srgbClr val="24292E"/>
                </a:solidFill>
                <a:effectLst/>
                <a:latin typeface="Segoe UI "/>
              </a:rPr>
              <a:t> for availability details.</a:t>
            </a:r>
          </a:p>
          <a:p>
            <a:pPr marL="628650" lvl="1" indent="-171450" algn="l">
              <a:buFont typeface="Arial" panose="020B0604020202020204" pitchFamily="34" charset="0"/>
              <a:buChar char="•"/>
            </a:pPr>
            <a:r>
              <a:rPr lang="en-US" b="0" i="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a:solidFill>
                  <a:srgbClr val="24292E"/>
                </a:solidFill>
                <a:effectLst/>
                <a:latin typeface="Segoe UI "/>
              </a:rPr>
              <a:t>Tip</a:t>
            </a:r>
            <a:r>
              <a:rPr lang="en-US" b="0" i="0">
                <a:solidFill>
                  <a:srgbClr val="24292E"/>
                </a:solidFill>
                <a:effectLst/>
                <a:latin typeface="Segoe UI "/>
              </a:rPr>
              <a:t>: Any enterprise with a requirement for ‘deep packet inspection’ is going to use a 3</a:t>
            </a:r>
            <a:r>
              <a:rPr lang="en-US" b="0" i="0" baseline="30000">
                <a:solidFill>
                  <a:srgbClr val="24292E"/>
                </a:solidFill>
                <a:effectLst/>
                <a:latin typeface="Segoe UI "/>
              </a:rPr>
              <a:t>rd</a:t>
            </a:r>
            <a:r>
              <a:rPr lang="en-US" b="0" i="0">
                <a:solidFill>
                  <a:srgbClr val="24292E"/>
                </a:solidFill>
                <a:effectLst/>
                <a:latin typeface="Segoe UI "/>
              </a:rPr>
              <a:t> party NVA until azfw supports it (NDA roadmap). </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28</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29</a:t>
            </a:fld>
            <a:endParaRPr lang="en-US"/>
          </a:p>
        </p:txBody>
      </p:sp>
    </p:spTree>
    <p:extLst>
      <p:ext uri="{BB962C8B-B14F-4D97-AF65-F5344CB8AC3E}">
        <p14:creationId xmlns:p14="http://schemas.microsoft.com/office/powerpoint/2010/main" val="2883884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30</a:t>
            </a:fld>
            <a:endParaRPr lang="en-US"/>
          </a:p>
        </p:txBody>
      </p:sp>
    </p:spTree>
    <p:extLst>
      <p:ext uri="{BB962C8B-B14F-4D97-AF65-F5344CB8AC3E}">
        <p14:creationId xmlns:p14="http://schemas.microsoft.com/office/powerpoint/2010/main" val="3450532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31</a:t>
            </a:fld>
            <a:endParaRPr lang="en-US"/>
          </a:p>
        </p:txBody>
      </p:sp>
    </p:spTree>
    <p:extLst>
      <p:ext uri="{BB962C8B-B14F-4D97-AF65-F5344CB8AC3E}">
        <p14:creationId xmlns:p14="http://schemas.microsoft.com/office/powerpoint/2010/main" val="1980851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32</a:t>
            </a:fld>
            <a:endParaRPr lang="en-US"/>
          </a:p>
        </p:txBody>
      </p:sp>
    </p:spTree>
    <p:extLst>
      <p:ext uri="{BB962C8B-B14F-4D97-AF65-F5344CB8AC3E}">
        <p14:creationId xmlns:p14="http://schemas.microsoft.com/office/powerpoint/2010/main" val="1883519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33</a:t>
            </a:fld>
            <a:endParaRPr lang="en-US"/>
          </a:p>
        </p:txBody>
      </p:sp>
    </p:spTree>
    <p:extLst>
      <p:ext uri="{BB962C8B-B14F-4D97-AF65-F5344CB8AC3E}">
        <p14:creationId xmlns:p14="http://schemas.microsoft.com/office/powerpoint/2010/main" val="1234706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34</a:t>
            </a:fld>
            <a:endParaRPr lang="en-US"/>
          </a:p>
        </p:txBody>
      </p:sp>
    </p:spTree>
    <p:extLst>
      <p:ext uri="{BB962C8B-B14F-4D97-AF65-F5344CB8AC3E}">
        <p14:creationId xmlns:p14="http://schemas.microsoft.com/office/powerpoint/2010/main" val="772491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Just like organizing book in library comes with set of principals.  Enterprise-scale comes with set of design principals, which are necessary for organizing resources in subscriptions. There is a purpose behind every single principal which will be discussed during this presentation.</a:t>
            </a: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The enterprise-scale architecture should </a:t>
            </a:r>
            <a:r>
              <a:rPr lang="en-US" sz="900" b="1" i="0" kern="1200">
                <a:solidFill>
                  <a:schemeClr val="tx1"/>
                </a:solidFill>
                <a:effectLst/>
                <a:latin typeface="Segoe UI" panose="020B0502040204020203" pitchFamily="34" charset="0"/>
                <a:ea typeface="+mn-ea"/>
                <a:cs typeface="+mn-cs"/>
              </a:rPr>
              <a:t>NOT</a:t>
            </a:r>
            <a:r>
              <a:rPr lang="en-US" sz="900" b="0" i="0" kern="120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AppOps (centrally managed operation teams) and DevOps (dedicated application operation teams). </a:t>
            </a:r>
          </a:p>
          <a:p>
            <a:pPr marL="228600" indent="-228600">
              <a:buAutoNum type="arabicPeriod"/>
            </a:pPr>
            <a:r>
              <a:rPr lang="en-US" sz="900">
                <a:latin typeface="Segoe UI"/>
                <a:cs typeface="Segoe UI"/>
              </a:rPr>
              <a:t>The Enterprise-scale architecture</a:t>
            </a:r>
            <a:r>
              <a:rPr lang="en-US" sz="900" b="0" i="0"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kern="1200">
                <a:solidFill>
                  <a:schemeClr val="tx1"/>
                </a:solidFill>
                <a:effectLst/>
                <a:latin typeface="Segoe UI"/>
                <a:cs typeface="Segoe UI"/>
              </a:rPr>
              <a:t>The</a:t>
            </a:r>
            <a:r>
              <a:rPr lang="en-US" sz="900">
                <a:latin typeface="Segoe UI"/>
                <a:cs typeface="Segoe UI"/>
              </a:rPr>
              <a:t> Enterprise-scale</a:t>
            </a:r>
            <a:r>
              <a:rPr lang="en-US" sz="900" b="0" i="0"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a:latin typeface="Segoe UI"/>
              <a:cs typeface="Segoe UI"/>
            </a:endParaRP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2/8/22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35</a:t>
            </a:fld>
            <a:endParaRPr lang="en-US"/>
          </a:p>
        </p:txBody>
      </p:sp>
    </p:spTree>
    <p:extLst>
      <p:ext uri="{BB962C8B-B14F-4D97-AF65-F5344CB8AC3E}">
        <p14:creationId xmlns:p14="http://schemas.microsoft.com/office/powerpoint/2010/main" val="2454160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36</a:t>
            </a:fld>
            <a:endParaRPr lang="en-US"/>
          </a:p>
        </p:txBody>
      </p:sp>
    </p:spTree>
    <p:extLst>
      <p:ext uri="{BB962C8B-B14F-4D97-AF65-F5344CB8AC3E}">
        <p14:creationId xmlns:p14="http://schemas.microsoft.com/office/powerpoint/2010/main" val="506516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Management &amp; monitoring</a:t>
            </a:r>
            <a:r>
              <a:rPr lang="en-US" b="0"/>
              <a:t> in Enterprise-scale is primarily concerned with how an enterprise can operationalize and centrally govern their Azure estate. Management and monitoring recommendations align to the Enterprise-scale design principles and focus on native Azure capabilities. Where customers deviate from recommendations, it is important to highlight the design complexities, administrative burden, gaps in observability, and costs of third-party solutions. Defaulting to a customer’s existing toolset often proves challenging and slows adoption.</a:t>
            </a:r>
          </a:p>
          <a:p>
            <a:endParaRPr lang="en-US" b="0"/>
          </a:p>
          <a:p>
            <a:r>
              <a:rPr lang="en-US" b="1"/>
              <a:t>Role Entitlement</a:t>
            </a:r>
            <a:endParaRPr lang="en-US" b="0"/>
          </a:p>
          <a:p>
            <a:pPr lvl="1"/>
            <a:r>
              <a:rPr lang="en-US" b="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a:p>
          <a:p>
            <a:pPr lvl="0"/>
            <a:r>
              <a:rPr lang="en-US" b="1"/>
              <a:t>Policy Assignment</a:t>
            </a:r>
          </a:p>
          <a:p>
            <a:pPr lvl="1"/>
            <a:r>
              <a:rPr lang="en-US" b="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lvl="0"/>
            <a:endParaRPr lang="en-US" b="0"/>
          </a:p>
          <a:p>
            <a:pPr lvl="0"/>
            <a:r>
              <a:rPr lang="en-US" b="1"/>
              <a:t>Archetype Templates</a:t>
            </a:r>
          </a:p>
          <a:p>
            <a:pPr lvl="1"/>
            <a:r>
              <a:rPr lang="en-US" b="0"/>
              <a:t>Management and monitoring within Enterprise-scale must be designed with application archetypes in mind. Every large-scale enterprise software estate will encompass a myriad of application archetypes, and each archetype may require a different migration/transformation path to Azure; a VM workload is not migrated the same way as SAP workloads. The management and monitoring design must account for these differences to ensure the proper guard rails and observability are in place and ready to consume at time of landing zone deployment.</a:t>
            </a:r>
          </a:p>
          <a:p>
            <a:pPr lvl="0"/>
            <a:endParaRPr lang="en-US" b="0"/>
          </a:p>
          <a:p>
            <a:pPr lvl="0"/>
            <a:r>
              <a:rPr lang="en-US" b="1"/>
              <a:t>Azure Monitor Logs (aka Log Analytics)</a:t>
            </a:r>
          </a:p>
          <a:p>
            <a:pPr lvl="1"/>
            <a:r>
              <a:rPr lang="en-US" b="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marL="628650" lvl="1" indent="-171450">
              <a:buFont typeface="Arial" panose="020B0604020202020204" pitchFamily="34" charset="0"/>
              <a:buChar char="•"/>
            </a:pPr>
            <a:r>
              <a:rPr lang="en-US" b="1"/>
              <a:t>Log Queries</a:t>
            </a:r>
            <a:r>
              <a:rPr lang="en-US" b="0"/>
              <a:t>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if the supporting data has been collected, and you understand how to construct the right query.</a:t>
            </a:r>
          </a:p>
          <a:p>
            <a:pPr marL="628650" lvl="1" indent="-171450">
              <a:buFont typeface="Arial" panose="020B0604020202020204" pitchFamily="34" charset="0"/>
              <a:buChar char="•"/>
            </a:pPr>
            <a:r>
              <a:rPr lang="en-US" b="0"/>
              <a:t>The goal of </a:t>
            </a:r>
            <a:r>
              <a:rPr lang="en-US" b="1"/>
              <a:t>alerting</a:t>
            </a:r>
            <a:r>
              <a:rPr lang="en-US" b="0"/>
              <a:t> is notification for significant events. Azure Monitor provides a unified alerting experience across platform and resource, with activity logs, metrics, and resource logs signal types. </a:t>
            </a:r>
          </a:p>
          <a:p>
            <a:pPr marL="1085850" lvl="2" indent="-171450">
              <a:buFont typeface="Arial" panose="020B0604020202020204" pitchFamily="34" charset="0"/>
              <a:buChar char="•"/>
            </a:pPr>
            <a:r>
              <a:rPr lang="en-US" b="0"/>
              <a:t>Metric alerts in Azure Monitor work on top of multi-dimensional metrics. These metrics could be platform metrics, custom metrics, popular logs from Azure Monitor converted to metrics and Application Insights metrics. Metric alerts evaluate at regular intervals to check if conditions on one or more metric time-series are true and notify you when the evaluations are met. Metric alerts are stateful, that is, they only send out notifications when the state changes.</a:t>
            </a:r>
          </a:p>
          <a:p>
            <a:pPr marL="1085850" lvl="2" indent="-171450">
              <a:buFont typeface="Arial" panose="020B0604020202020204" pitchFamily="34" charset="0"/>
              <a:buChar char="•"/>
            </a:pPr>
            <a:r>
              <a:rPr lang="en-US" b="0"/>
              <a:t>Log search rules are created by Azure Alerts to automatically run specified log queries at regular intervals. If the results of the log query match particular criteria, then an alert record is created.</a:t>
            </a:r>
          </a:p>
          <a:p>
            <a:pPr marL="1085850" lvl="2" indent="-171450">
              <a:buFont typeface="Arial" panose="020B0604020202020204" pitchFamily="34" charset="0"/>
              <a:buChar char="•"/>
            </a:pPr>
            <a:r>
              <a:rPr lang="en-US" b="0"/>
              <a:t>Activity log alerts are alerts that activate when a new activity log event occurs that matches the conditions specified in the alert. </a:t>
            </a:r>
          </a:p>
          <a:p>
            <a:pPr marL="1085850" lvl="2" indent="-171450">
              <a:buFont typeface="Arial" panose="020B0604020202020204" pitchFamily="34" charset="0"/>
              <a:buChar char="•"/>
            </a:pPr>
            <a:endParaRPr lang="en-US" b="0"/>
          </a:p>
          <a:p>
            <a:pPr marL="0" lvl="0" indent="0">
              <a:buFont typeface="Arial" panose="020B0604020202020204" pitchFamily="34" charset="0"/>
              <a:buNone/>
            </a:pPr>
            <a:r>
              <a:rPr lang="en-US" b="1"/>
              <a:t>Dashboards</a:t>
            </a:r>
          </a:p>
          <a:p>
            <a:pPr marL="457200" lvl="1" indent="0">
              <a:buFont typeface="Arial" panose="020B0604020202020204" pitchFamily="34" charset="0"/>
              <a:buNone/>
            </a:pPr>
            <a:r>
              <a:rPr lang="en-US" b="0"/>
              <a:t>The goal within Enterprise-scale for visualizations is a curated set of dashboards built for specific personas in the operating model.</a:t>
            </a:r>
          </a:p>
          <a:p>
            <a:pPr marL="628650" lvl="1" indent="-171450">
              <a:buFont typeface="Arial" panose="020B0604020202020204" pitchFamily="34" charset="0"/>
              <a:buChar char="•"/>
            </a:pPr>
            <a:r>
              <a:rPr lang="en-US" b="1"/>
              <a:t>Azure Workbooks </a:t>
            </a:r>
            <a:r>
              <a:rPr lang="en-US" b="0"/>
              <a:t>are the platform visualization capability where current development efforts are focused.</a:t>
            </a:r>
          </a:p>
          <a:p>
            <a:pPr marL="914400" lvl="2" indent="0">
              <a:buFont typeface="Arial" panose="020B0604020202020204" pitchFamily="34" charset="0"/>
              <a:buNone/>
            </a:pPr>
            <a:r>
              <a:rPr lang="en-US" b="0"/>
              <a:t>Workbooks provide a flexible canvas for data analysis and the creation of rich visual reports within the Azure portal. They allow you to tap into multiple data sources from across Azure and combine them into unified interactive experiences.	</a:t>
            </a:r>
          </a:p>
          <a:p>
            <a:pPr marL="914400" lvl="2" indent="0">
              <a:buFont typeface="Arial" panose="020B0604020202020204" pitchFamily="34" charset="0"/>
              <a:buNone/>
            </a:pPr>
            <a:r>
              <a:rPr lang="en-US" b="0"/>
              <a:t>		</a:t>
            </a:r>
          </a:p>
          <a:p>
            <a:pPr marL="914400" lvl="2" indent="0">
              <a:buFont typeface="Arial" panose="020B0604020202020204" pitchFamily="34" charset="0"/>
              <a:buNone/>
            </a:pPr>
            <a:r>
              <a:rPr lang="en-US" b="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pPr marL="914400" lvl="2" indent="0">
              <a:buFont typeface="Arial" panose="020B0604020202020204" pitchFamily="34" charset="0"/>
              <a:buNone/>
            </a:pPr>
            <a:r>
              <a:rPr lang="en-US" b="0"/>
              <a:t>			</a:t>
            </a:r>
          </a:p>
          <a:p>
            <a:pPr marL="914400" lvl="2" indent="0">
              <a:buFont typeface="Arial" panose="020B0604020202020204" pitchFamily="34" charset="0"/>
              <a:buNone/>
            </a:pPr>
            <a:r>
              <a:rPr lang="en-US" b="0"/>
              <a:t>But the real power of workbooks is the ability to combine data from disparate sources within a single report. This allows for the creation of composite resource views or joins across resources enabling richer data and insights that would otherwise be impossible.</a:t>
            </a:r>
          </a:p>
          <a:p>
            <a:pPr marL="914400" lvl="2" indent="0">
              <a:buFont typeface="Arial" panose="020B0604020202020204" pitchFamily="34" charset="0"/>
              <a:buNone/>
            </a:pPr>
            <a:r>
              <a:rPr lang="en-US" b="0"/>
              <a:t>			</a:t>
            </a:r>
          </a:p>
          <a:p>
            <a:pPr marL="914400" lvl="2" indent="0">
              <a:buFont typeface="Arial" panose="020B0604020202020204" pitchFamily="34" charset="0"/>
              <a:buNone/>
            </a:pPr>
            <a:r>
              <a:rPr lang="en-US" b="0"/>
              <a:t>Workbooks are currently compatible with the following data sources:</a:t>
            </a:r>
          </a:p>
          <a:p>
            <a:pPr marL="1085850" lvl="2" indent="-171450">
              <a:buFont typeface="Arial" panose="020B0604020202020204" pitchFamily="34" charset="0"/>
              <a:buChar char="•"/>
            </a:pPr>
            <a:r>
              <a:rPr lang="en-US" b="0"/>
              <a:t>Logs</a:t>
            </a:r>
          </a:p>
          <a:p>
            <a:pPr marL="1085850" lvl="2" indent="-171450">
              <a:buFont typeface="Arial" panose="020B0604020202020204" pitchFamily="34" charset="0"/>
              <a:buChar char="•"/>
            </a:pPr>
            <a:r>
              <a:rPr lang="en-US" b="0"/>
              <a:t>Metrics</a:t>
            </a:r>
          </a:p>
          <a:p>
            <a:pPr marL="1085850" lvl="2" indent="-171450">
              <a:buFont typeface="Arial" panose="020B0604020202020204" pitchFamily="34" charset="0"/>
              <a:buChar char="•"/>
            </a:pPr>
            <a:r>
              <a:rPr lang="en-US" b="0"/>
              <a:t>Azure Resource Graph</a:t>
            </a:r>
          </a:p>
          <a:p>
            <a:pPr marL="1085850" lvl="2" indent="-171450">
              <a:buFont typeface="Arial" panose="020B0604020202020204" pitchFamily="34" charset="0"/>
              <a:buChar char="•"/>
            </a:pPr>
            <a:r>
              <a:rPr lang="en-US" b="0"/>
              <a:t>Alerts (Preview)</a:t>
            </a:r>
          </a:p>
          <a:p>
            <a:pPr marL="1085850" lvl="2" indent="-171450">
              <a:buFont typeface="Arial" panose="020B0604020202020204" pitchFamily="34" charset="0"/>
              <a:buChar char="•"/>
            </a:pPr>
            <a:r>
              <a:rPr lang="en-US" b="0"/>
              <a:t>Workload Health (Preview)</a:t>
            </a:r>
          </a:p>
          <a:p>
            <a:pPr marL="1085850" lvl="2" indent="-171450">
              <a:buFont typeface="Arial" panose="020B0604020202020204" pitchFamily="34" charset="0"/>
              <a:buChar char="•"/>
            </a:pPr>
            <a:r>
              <a:rPr lang="en-US" b="0"/>
              <a:t>Azure Resource Health (Preview)</a:t>
            </a:r>
          </a:p>
          <a:p>
            <a:pPr marL="1085850" lvl="2" indent="-171450">
              <a:buFont typeface="Arial" panose="020B0604020202020204" pitchFamily="34" charset="0"/>
              <a:buChar char="•"/>
            </a:pPr>
            <a:r>
              <a:rPr lang="en-US" b="0"/>
              <a:t>Azure Data Explorer (Preview)</a:t>
            </a:r>
          </a:p>
          <a:p>
            <a:pPr marL="1085850" lvl="2" indent="-171450">
              <a:buFont typeface="Arial" panose="020B0604020202020204" pitchFamily="34" charset="0"/>
              <a:buChar char="•"/>
            </a:pPr>
            <a:endParaRPr lang="en-US" b="0"/>
          </a:p>
          <a:p>
            <a:pPr marL="0" lvl="0" indent="0">
              <a:buFont typeface="Arial" panose="020B0604020202020204" pitchFamily="34" charset="0"/>
              <a:buNone/>
            </a:pPr>
            <a:r>
              <a:rPr lang="en-US" b="1"/>
              <a:t>Automation Accounts</a:t>
            </a:r>
          </a:p>
          <a:p>
            <a:pPr marL="457200" lvl="1" indent="0">
              <a:buFont typeface="Arial" panose="020B0604020202020204" pitchFamily="34" charset="0"/>
              <a:buNone/>
            </a:pPr>
            <a:r>
              <a:rPr lang="en-US" b="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a:t>Update Management </a:t>
            </a:r>
            <a:r>
              <a:rPr lang="en-US" b="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a:t>Inventory Management </a:t>
            </a:r>
            <a:r>
              <a:rPr lang="en-US" b="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a:t>Change Tracking </a:t>
            </a:r>
            <a:r>
              <a:rPr lang="en-US" b="0"/>
              <a:t>in Azure Automation provides insight into changes to Windows software, Linux software packages, Windows and Linux files, Windows registry keys, Microsoft services, and Linux daemons on your computers.</a:t>
            </a:r>
          </a:p>
          <a:p>
            <a:pPr marL="628650" lvl="1" indent="-171450">
              <a:buFont typeface="Arial" panose="020B0604020202020204" pitchFamily="34" charset="0"/>
              <a:buChar char="•"/>
            </a:pPr>
            <a:endParaRPr lang="en-US" b="0"/>
          </a:p>
          <a:p>
            <a:pPr marL="0" lvl="0" indent="0">
              <a:buFont typeface="Arial" panose="020B0604020202020204" pitchFamily="34" charset="0"/>
              <a:buNone/>
            </a:pPr>
            <a:r>
              <a:rPr lang="en-US" b="1"/>
              <a:t>Network Watcher</a:t>
            </a:r>
          </a:p>
          <a:p>
            <a:pPr marL="457200" lvl="1" indent="0">
              <a:buFont typeface="Arial" panose="020B0604020202020204" pitchFamily="34" charset="0"/>
              <a:buNone/>
            </a:pPr>
            <a:r>
              <a:rPr lang="en-US" b="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a:p>
          <a:p>
            <a:pPr marL="0" lvl="0" indent="0">
              <a:buFont typeface="Arial" panose="020B0604020202020204" pitchFamily="34" charset="0"/>
              <a:buNone/>
            </a:pPr>
            <a:r>
              <a:rPr lang="en-US" b="1"/>
              <a:t>Security Center</a:t>
            </a:r>
          </a:p>
          <a:p>
            <a:pPr marL="457200" lvl="1" indent="0">
              <a:buFont typeface="Arial" panose="020B0604020202020204" pitchFamily="34" charset="0"/>
              <a:buNone/>
            </a:pPr>
            <a:r>
              <a:rPr lang="en-US" b="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a:t>		</a:t>
            </a:r>
          </a:p>
          <a:p>
            <a:pPr marL="457200" lvl="1" indent="0">
              <a:buFont typeface="Arial" panose="020B0604020202020204" pitchFamily="34" charset="0"/>
              <a:buNone/>
            </a:pPr>
            <a:r>
              <a:rPr lang="en-US" b="0"/>
              <a:t>When Security Center identifies a threat, it triggers a security alert with steps you need to take to respond to an attack. It also provides a report with information about the threat that was detected.</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37</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38</a:t>
            </a:fld>
            <a:endParaRPr lang="en-US"/>
          </a:p>
        </p:txBody>
      </p:sp>
    </p:spTree>
    <p:extLst>
      <p:ext uri="{BB962C8B-B14F-4D97-AF65-F5344CB8AC3E}">
        <p14:creationId xmlns:p14="http://schemas.microsoft.com/office/powerpoint/2010/main" val="2847070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39</a:t>
            </a:fld>
            <a:endParaRPr lang="en-US"/>
          </a:p>
        </p:txBody>
      </p:sp>
    </p:spTree>
    <p:extLst>
      <p:ext uri="{BB962C8B-B14F-4D97-AF65-F5344CB8AC3E}">
        <p14:creationId xmlns:p14="http://schemas.microsoft.com/office/powerpoint/2010/main" val="749172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40</a:t>
            </a:fld>
            <a:endParaRPr lang="en-US"/>
          </a:p>
        </p:txBody>
      </p:sp>
    </p:spTree>
    <p:extLst>
      <p:ext uri="{BB962C8B-B14F-4D97-AF65-F5344CB8AC3E}">
        <p14:creationId xmlns:p14="http://schemas.microsoft.com/office/powerpoint/2010/main" val="3871500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a:latin typeface="Calibri"/>
              <a:cs typeface="Calibri"/>
            </a:endParaRPr>
          </a:p>
          <a:p>
            <a:r>
              <a:rPr lang="en-US">
                <a:latin typeface="Segoe UI"/>
                <a:cs typeface="Segoe UI"/>
              </a:rPr>
              <a:t>This </a:t>
            </a:r>
            <a:r>
              <a:rPr lang="en-US" b="1">
                <a:latin typeface="Segoe UI"/>
                <a:cs typeface="Segoe UI"/>
              </a:rPr>
              <a:t>diagram</a:t>
            </a:r>
            <a:r>
              <a:rPr lang="en-US">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a:latin typeface="Segoe UI"/>
                <a:cs typeface="Segoe UI"/>
              </a:rPr>
              <a:t>Backup policies in Enterprise-scale are guardrails that enable and enforce backups. </a:t>
            </a:r>
            <a:endParaRPr lang="en-US">
              <a:cs typeface="Segoe UI" panose="020B0502040204020203" pitchFamily="34" charset="0"/>
            </a:endParaRPr>
          </a:p>
          <a:p>
            <a:pPr marL="171450" indent="-171450">
              <a:buFont typeface="Arial"/>
              <a:buChar char="•"/>
            </a:pPr>
            <a:r>
              <a:rPr lang="en-US">
                <a:latin typeface="Segoe UI"/>
                <a:cs typeface="Segoe UI"/>
              </a:rPr>
              <a:t>The backup policy should be configured to align with the organizations recovery point objective (RPO).</a:t>
            </a:r>
            <a:endParaRPr lang="en-US">
              <a:cs typeface="Segoe UI" panose="020B0502040204020203" pitchFamily="34" charset="0"/>
            </a:endParaRPr>
          </a:p>
          <a:p>
            <a:pPr marL="171450" indent="-171450">
              <a:buFont typeface="Arial"/>
              <a:buChar char="•"/>
            </a:pPr>
            <a:r>
              <a:rPr lang="en-US">
                <a:latin typeface="Segoe UI"/>
                <a:cs typeface="Segoe UI"/>
              </a:rPr>
              <a:t>Azure backups for PaaS services eliminates the need for 3rd party backup software. </a:t>
            </a:r>
            <a:endParaRPr lang="en-US">
              <a:cs typeface="Segoe UI"/>
            </a:endParaRPr>
          </a:p>
          <a:p>
            <a:pPr marL="171450" indent="-171450">
              <a:buFont typeface="Arial"/>
              <a:buChar char="•"/>
            </a:pPr>
            <a:r>
              <a:rPr lang="en-US">
                <a:latin typeface="Segoe UI"/>
                <a:cs typeface="Segoe UI"/>
              </a:rPr>
              <a:t>Like traditional backup software, backup policies can be configured, audited, enabled, and enforced with Azure policy to enforce compliance within an organization.</a:t>
            </a:r>
            <a:endParaRPr lang="en-US">
              <a:cs typeface="Segoe UI"/>
            </a:endParaRPr>
          </a:p>
          <a:p>
            <a:pPr marL="171450" indent="-171450">
              <a:buFont typeface="Arial"/>
              <a:buChar char="•"/>
            </a:pPr>
            <a:r>
              <a:rPr lang="en-US">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a:latin typeface="Segoe UI"/>
                <a:cs typeface="Segoe UI"/>
              </a:rPr>
              <a:t>When the native backup solution (Azure Backup) can't be used, other options will need to be considered to ensure data consistency and business continuity.</a:t>
            </a:r>
          </a:p>
          <a:p>
            <a:endParaRPr lang="en-US">
              <a:cs typeface="Segoe UI"/>
            </a:endParaRPr>
          </a:p>
          <a:p>
            <a:r>
              <a:rPr lang="en-US" b="1">
                <a:latin typeface="Segoe UI"/>
                <a:cs typeface="Segoe UI"/>
              </a:rPr>
              <a:t>Why are backup policies important</a:t>
            </a:r>
            <a:r>
              <a:rPr lang="en-US">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a:cs typeface="Segoe UI"/>
            </a:endParaRPr>
          </a:p>
          <a:p>
            <a:r>
              <a:rPr lang="en-US" b="1">
                <a:latin typeface="Segoe UI"/>
                <a:cs typeface="Segoe UI"/>
              </a:rPr>
              <a:t>High Availability</a:t>
            </a:r>
            <a:endParaRPr lang="en-US">
              <a:latin typeface="Segoe UI"/>
              <a:cs typeface="Segoe UI"/>
            </a:endParaRPr>
          </a:p>
          <a:p>
            <a:pPr marL="171450" indent="-171450">
              <a:buFont typeface="Arial"/>
              <a:buChar char="•"/>
            </a:pPr>
            <a:r>
              <a:rPr lang="en-US">
                <a:latin typeface="Segoe UI"/>
                <a:cs typeface="Segoe UI"/>
              </a:rPr>
              <a:t>Applications should be deployed using availability zones within the same region</a:t>
            </a:r>
          </a:p>
          <a:p>
            <a:pPr marL="171450" indent="-171450">
              <a:buFont typeface="Arial"/>
              <a:buChar char="•"/>
            </a:pPr>
            <a:r>
              <a:rPr lang="en-US">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a:latin typeface="Segoe UI"/>
                <a:cs typeface="Segoe UI"/>
              </a:rPr>
              <a:t>Load balancers or Application Gateways should be used on the backend for stateless virtual machine workloads that are deployed across multiple instances in Availability Zones.</a:t>
            </a:r>
            <a:endParaRPr lang="en-US">
              <a:cs typeface="Segoe UI" panose="020B0502040204020203" pitchFamily="34" charset="0"/>
            </a:endParaRPr>
          </a:p>
          <a:p>
            <a:pPr marL="171450" indent="-171450">
              <a:buFont typeface="Arial"/>
              <a:buChar char="•"/>
            </a:pPr>
            <a:r>
              <a:rPr lang="en-US">
                <a:latin typeface="Segoe UI"/>
                <a:cs typeface="Segoe UI"/>
              </a:rPr>
              <a:t>Application-level replication should be used for stateful virtual machine workloads across Availability Zones. An example of this would be SQL AlwaysOn.</a:t>
            </a:r>
            <a:endParaRPr lang="en-US">
              <a:cs typeface="Segoe UI" panose="020B0502040204020203" pitchFamily="34" charset="0"/>
            </a:endParaRPr>
          </a:p>
          <a:p>
            <a:endParaRPr lang="en-US">
              <a:cs typeface="Segoe UI" panose="020B0502040204020203" pitchFamily="34" charset="0"/>
            </a:endParaRPr>
          </a:p>
          <a:p>
            <a:r>
              <a:rPr lang="en-US" b="1">
                <a:latin typeface="Segoe UI"/>
                <a:cs typeface="Segoe UI"/>
              </a:rPr>
              <a:t>Disaster Recovery</a:t>
            </a:r>
          </a:p>
          <a:p>
            <a:pPr marL="171450" indent="-171450">
              <a:buFont typeface="Arial"/>
              <a:buChar char="•"/>
            </a:pPr>
            <a:r>
              <a:rPr lang="en-US">
                <a:latin typeface="Segoe UI"/>
                <a:cs typeface="Segoe UI"/>
              </a:rPr>
              <a:t>Applications and its corresponding data should be asynchronously replicated across multiple paired regions.</a:t>
            </a:r>
          </a:p>
          <a:p>
            <a:pPr marL="171450" indent="-171450">
              <a:buFont typeface="Arial"/>
              <a:buChar char="•"/>
            </a:pPr>
            <a:r>
              <a:rPr lang="en-US">
                <a:latin typeface="Segoe UI"/>
                <a:cs typeface="Segoe UI"/>
              </a:rPr>
              <a:t>Applications architectures should enforce the use of native replication options for stateful virtual machines to replicate data between regions in region pairs. One example is the SQL AlwaysOn.</a:t>
            </a:r>
          </a:p>
          <a:p>
            <a:pPr marL="171450" indent="-171450">
              <a:buFont typeface="Arial"/>
              <a:buChar char="•"/>
            </a:pPr>
            <a:r>
              <a:rPr lang="en-US">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a:latin typeface="Segoe UI"/>
                <a:cs typeface="Segoe UI"/>
              </a:rPr>
              <a:t>Overlapping IP address ranges must be avoided for production and DR sites to prevent connection issues.</a:t>
            </a:r>
          </a:p>
          <a:p>
            <a:pPr marL="171450" indent="-171450">
              <a:buFont typeface="Arial"/>
              <a:buChar char="•"/>
            </a:pPr>
            <a:r>
              <a:rPr lang="en-US">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a:latin typeface="Segoe UI"/>
                <a:cs typeface="Segoe UI"/>
              </a:rPr>
              <a:t>Side note: When planning for Azure Pass deployments database backups should be isolated from KeyVault backups in separate storage accounts.</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42</a:t>
            </a:fld>
            <a:endParaRPr lang="en-US"/>
          </a:p>
        </p:txBody>
      </p:sp>
    </p:spTree>
    <p:extLst>
      <p:ext uri="{BB962C8B-B14F-4D97-AF65-F5344CB8AC3E}">
        <p14:creationId xmlns:p14="http://schemas.microsoft.com/office/powerpoint/2010/main" val="3848678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43</a:t>
            </a:fld>
            <a:endParaRPr lang="en-US"/>
          </a:p>
        </p:txBody>
      </p:sp>
    </p:spTree>
    <p:extLst>
      <p:ext uri="{BB962C8B-B14F-4D97-AF65-F5344CB8AC3E}">
        <p14:creationId xmlns:p14="http://schemas.microsoft.com/office/powerpoint/2010/main" val="3265143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GB" b="1"/>
              <a:t>TALK TRACK:</a:t>
            </a:r>
          </a:p>
          <a:p>
            <a:r>
              <a:rPr lang="en-GB" b="0"/>
              <a:t>ES is secure by design leveraging </a:t>
            </a:r>
          </a:p>
          <a:p>
            <a:pPr marL="171450" indent="-171450">
              <a:buFont typeface="Arial" panose="020B0604020202020204" pitchFamily="34" charset="0"/>
              <a:buChar char="•"/>
            </a:pPr>
            <a:r>
              <a:rPr lang="en-GB" b="0"/>
              <a:t>Azure DepolyIfNotExist Policies</a:t>
            </a:r>
          </a:p>
          <a:p>
            <a:pPr marL="171450" indent="-171450">
              <a:buFont typeface="Arial" panose="020B0604020202020204" pitchFamily="34" charset="0"/>
              <a:buChar char="•"/>
            </a:pPr>
            <a:r>
              <a:rPr lang="en-GB" b="0"/>
              <a:t>Centralized Identity &amp; Access Mgmt with PIM, MFA, Conditional Access to provide the components for Zero-Trust </a:t>
            </a:r>
          </a:p>
          <a:p>
            <a:pPr marL="171450" indent="-171450">
              <a:buFont typeface="Arial" panose="020B0604020202020204" pitchFamily="34" charset="0"/>
              <a:buChar char="•"/>
            </a:pPr>
            <a:r>
              <a:rPr lang="en-GB" b="0"/>
              <a:t>Protect secrets with a strategic Key Vault approach</a:t>
            </a:r>
          </a:p>
          <a:p>
            <a:pPr marL="171450" indent="-171450">
              <a:buFont typeface="Arial" panose="020B0604020202020204" pitchFamily="34" charset="0"/>
              <a:buChar char="•"/>
            </a:pPr>
            <a:r>
              <a:rPr lang="en-GB" b="0"/>
              <a:t>All logs go to a centralized Log Analytics Workspace</a:t>
            </a:r>
          </a:p>
          <a:p>
            <a:pPr marL="171450" indent="-171450">
              <a:buFont typeface="Arial" panose="020B0604020202020204" pitchFamily="34" charset="0"/>
              <a:buChar char="•"/>
            </a:pPr>
            <a:r>
              <a:rPr lang="en-GB" b="0"/>
              <a:t>Azure Security Center for </a:t>
            </a:r>
          </a:p>
          <a:p>
            <a:endParaRPr lang="en-US"/>
          </a:p>
          <a:p>
            <a:r>
              <a:rPr lang="en-US" b="1">
                <a:latin typeface="Segoe UI"/>
                <a:cs typeface="Segoe UI"/>
              </a:rPr>
              <a:t>Key Message: </a:t>
            </a:r>
            <a:r>
              <a:rPr lang="en-US">
                <a:latin typeface="Segoe UI"/>
                <a:cs typeface="Segoe UI"/>
              </a:rPr>
              <a:t>Key Vaults are for applications</a:t>
            </a:r>
            <a:endParaRPr lang="en-US"/>
          </a:p>
          <a:p>
            <a:endParaRPr lang="en-US">
              <a:latin typeface="Segoe UI"/>
              <a:cs typeface="Segoe UI"/>
            </a:endParaRPr>
          </a:p>
          <a:p>
            <a:r>
              <a:rPr lang="en-US">
                <a:latin typeface="Segoe UI"/>
                <a:cs typeface="Segoe UI"/>
              </a:rPr>
              <a:t>Emphasis on central management with policies to ensure compliance and to not reach scale limits.</a:t>
            </a:r>
          </a:p>
          <a:p>
            <a:pPr marL="685800" lvl="1" indent="-228600">
              <a:buFont typeface="Wingdings"/>
              <a:buChar char="q"/>
            </a:pPr>
            <a:r>
              <a:rPr lang="en-US">
                <a:latin typeface="Segoe UI"/>
                <a:cs typeface="Segoe UI"/>
              </a:rPr>
              <a:t>Key Vault should be centrally managed, but not centrally deployed. </a:t>
            </a:r>
            <a:endParaRPr lang="en-US">
              <a:cs typeface="Segoe UI"/>
            </a:endParaRPr>
          </a:p>
          <a:p>
            <a:pPr marL="685800" lvl="1" indent="-228600">
              <a:buFont typeface="Wingdings"/>
              <a:buChar char="q"/>
            </a:pPr>
            <a:r>
              <a:rPr lang="en-US">
                <a:latin typeface="Segoe UI"/>
                <a:cs typeface="Segoe UI"/>
              </a:rPr>
              <a:t>Key Vault should not be in a dedicated subscription as a shared service.</a:t>
            </a:r>
            <a:endParaRPr lang="en-US">
              <a:cs typeface="Segoe UI"/>
            </a:endParaRPr>
          </a:p>
          <a:p>
            <a:pPr marL="685800" lvl="1" indent="-228600">
              <a:buFont typeface="Wingdings"/>
              <a:buChar char="q"/>
            </a:pPr>
            <a:r>
              <a:rPr lang="en-US">
                <a:latin typeface="Segoe UI"/>
                <a:cs typeface="Segoe UI"/>
              </a:rPr>
              <a:t>Key Vault, by design, should be distributed across the applications that need it. </a:t>
            </a:r>
            <a:endParaRPr lang="en-US">
              <a:cs typeface="Segoe UI"/>
            </a:endParaRPr>
          </a:p>
          <a:p>
            <a:endParaRPr lang="en-US">
              <a:latin typeface="Segoe UI"/>
              <a:cs typeface="Segoe UI"/>
            </a:endParaRPr>
          </a:p>
          <a:p>
            <a:r>
              <a:rPr lang="en-US" b="1">
                <a:latin typeface="Segoe UI"/>
                <a:cs typeface="Segoe UI"/>
              </a:rPr>
              <a:t>Identity &amp; Access</a:t>
            </a:r>
            <a:r>
              <a:rPr lang="en-US">
                <a:latin typeface="Segoe UI"/>
                <a:cs typeface="Segoe UI"/>
              </a:rPr>
              <a:t> </a:t>
            </a:r>
            <a:endParaRPr lang="en-US">
              <a:cs typeface="Segoe UI"/>
            </a:endParaRPr>
          </a:p>
          <a:p>
            <a:pPr marL="628650" lvl="1" indent="-171450">
              <a:buFont typeface="Wingdings"/>
              <a:buChar char="q"/>
            </a:pPr>
            <a:r>
              <a:rPr lang="en-US">
                <a:latin typeface="Segoe UI"/>
                <a:cs typeface="Segoe UI"/>
              </a:rPr>
              <a:t>Leverage PIM for roles assignments to avoid permanent access. </a:t>
            </a:r>
            <a:endParaRPr lang="en-US">
              <a:cs typeface="Segoe UI"/>
            </a:endParaRPr>
          </a:p>
          <a:p>
            <a:pPr marL="628650" lvl="1" indent="-171450">
              <a:buFont typeface="Wingdings"/>
              <a:buChar char="q"/>
            </a:pPr>
            <a:r>
              <a:rPr lang="en-US">
                <a:latin typeface="Segoe UI"/>
                <a:cs typeface="Segoe UI"/>
              </a:rPr>
              <a:t>Use of custom roles to add granularity to the permissions </a:t>
            </a:r>
            <a:endParaRPr lang="en-US">
              <a:cs typeface="Segoe UI"/>
            </a:endParaRP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44</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3E3E3"/>
                </a:solidFill>
                <a:effectLst/>
                <a:latin typeface="Segoe UI" panose="020B0502040204020203" pitchFamily="34" charset="0"/>
              </a:rPr>
              <a:t>The following eight critical design areas help to translate customer requirements to Microsoft Azure constructs and capabilities and to address the mismatch between on-premises and cloud-design infrastructure, which typically creates dissonance and friction between the enterprise-scale definition and Azure adoption.</a:t>
            </a:r>
          </a:p>
          <a:p>
            <a:pPr algn="l"/>
            <a:r>
              <a:rPr lang="en-US" b="0" i="0">
                <a:solidFill>
                  <a:srgbClr val="E3E3E3"/>
                </a:solidFill>
                <a:effectLst/>
                <a:latin typeface="Segoe UI" panose="020B0502040204020203" pitchFamily="34" charset="0"/>
              </a:rPr>
              <a:t>The impact of decisions made within these critical areas will reverberate across enterprise-scale architecture and influence other decisions. Readers should familiarize themselves with the eight areas below to better understand the consequences of encompassed decisions, which may later produce trade-offs within related areas.</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7</a:t>
            </a:fld>
            <a:endParaRPr lang="en-US"/>
          </a:p>
        </p:txBody>
      </p:sp>
    </p:spTree>
    <p:extLst>
      <p:ext uri="{BB962C8B-B14F-4D97-AF65-F5344CB8AC3E}">
        <p14:creationId xmlns:p14="http://schemas.microsoft.com/office/powerpoint/2010/main" val="17910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45</a:t>
            </a:fld>
            <a:endParaRPr lang="en-US"/>
          </a:p>
        </p:txBody>
      </p:sp>
    </p:spTree>
    <p:extLst>
      <p:ext uri="{BB962C8B-B14F-4D97-AF65-F5344CB8AC3E}">
        <p14:creationId xmlns:p14="http://schemas.microsoft.com/office/powerpoint/2010/main" val="19988657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46</a:t>
            </a:fld>
            <a:endParaRPr lang="en-US"/>
          </a:p>
        </p:txBody>
      </p:sp>
    </p:spTree>
    <p:extLst>
      <p:ext uri="{BB962C8B-B14F-4D97-AF65-F5344CB8AC3E}">
        <p14:creationId xmlns:p14="http://schemas.microsoft.com/office/powerpoint/2010/main" val="1566572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47</a:t>
            </a:fld>
            <a:endParaRPr lang="en-US"/>
          </a:p>
        </p:txBody>
      </p:sp>
    </p:spTree>
    <p:extLst>
      <p:ext uri="{BB962C8B-B14F-4D97-AF65-F5344CB8AC3E}">
        <p14:creationId xmlns:p14="http://schemas.microsoft.com/office/powerpoint/2010/main" val="510923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48</a:t>
            </a:fld>
            <a:endParaRPr lang="en-US"/>
          </a:p>
        </p:txBody>
      </p:sp>
    </p:spTree>
    <p:extLst>
      <p:ext uri="{BB962C8B-B14F-4D97-AF65-F5344CB8AC3E}">
        <p14:creationId xmlns:p14="http://schemas.microsoft.com/office/powerpoint/2010/main" val="4046127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49</a:t>
            </a:fld>
            <a:endParaRPr lang="en-US"/>
          </a:p>
        </p:txBody>
      </p:sp>
    </p:spTree>
    <p:extLst>
      <p:ext uri="{BB962C8B-B14F-4D97-AF65-F5344CB8AC3E}">
        <p14:creationId xmlns:p14="http://schemas.microsoft.com/office/powerpoint/2010/main" val="5882245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a:cs typeface="Segoe UI"/>
              </a:rPr>
              <a:t>Key Message:</a:t>
            </a:r>
            <a:r>
              <a:rPr lang="en-US">
                <a:latin typeface="Segoe UI"/>
                <a:cs typeface="Segoe UI"/>
              </a:rPr>
              <a:t>  In Azure, </a:t>
            </a:r>
            <a:r>
              <a:rPr lang="en-US" u="sng">
                <a:latin typeface="Segoe UI"/>
                <a:cs typeface="Segoe UI"/>
              </a:rPr>
              <a:t>everything is a resource</a:t>
            </a:r>
            <a:r>
              <a:rPr lang="en-US">
                <a:latin typeface="Segoe UI"/>
                <a:cs typeface="Segoe UI"/>
              </a:rPr>
              <a:t>.  Management of the resources provisioning should be repeatable, consistent and versioned </a:t>
            </a:r>
          </a:p>
          <a:p>
            <a:endParaRPr lang="en-US">
              <a:cs typeface="Segoe UI"/>
            </a:endParaRPr>
          </a:p>
          <a:p>
            <a:r>
              <a:rPr lang="en-US" b="1">
                <a:latin typeface="Segoe UI"/>
                <a:cs typeface="Segoe UI"/>
              </a:rPr>
              <a:t>Description :</a:t>
            </a:r>
            <a:r>
              <a:rPr lang="en-US">
                <a:latin typeface="Segoe UI"/>
                <a:cs typeface="Segoe UI"/>
              </a:rPr>
              <a:t> The image highlights the functional roles and responsibilities of a Platform DevOps Team.</a:t>
            </a:r>
          </a:p>
          <a:p>
            <a:endParaRPr lang="en-US">
              <a:latin typeface="Segoe UI"/>
              <a:cs typeface="Segoe UI"/>
            </a:endParaRPr>
          </a:p>
          <a:p>
            <a:pPr marL="171450" indent="-171450">
              <a:buFont typeface="Wingdings"/>
              <a:buChar char="q"/>
            </a:pPr>
            <a:r>
              <a:rPr lang="en-US">
                <a:latin typeface="Segoe UI"/>
                <a:cs typeface="Segoe UI"/>
              </a:rPr>
              <a:t>Resources &amp; Policies are deployed through ARM and centrally stored in the GIT repository seen on the left. </a:t>
            </a:r>
            <a:endParaRPr lang="en-US">
              <a:cs typeface="Segoe UI"/>
            </a:endParaRPr>
          </a:p>
          <a:p>
            <a:pPr marL="171450" indent="-171450">
              <a:buFont typeface="Wingdings"/>
              <a:buChar char="q"/>
            </a:pPr>
            <a:r>
              <a:rPr lang="en-US">
                <a:latin typeface="Segoe UI"/>
                <a:cs typeface="Segoe UI"/>
              </a:rPr>
              <a:t>The right side is the automated provisioning, deployment, orchestration and lifecycles of the subscription, roles and policies. </a:t>
            </a:r>
            <a:endParaRPr lang="en-US">
              <a:cs typeface="Segoe UI"/>
            </a:endParaRPr>
          </a:p>
          <a:p>
            <a:pPr marL="171450" indent="-171450">
              <a:buFont typeface="Wingdings"/>
              <a:buChar char="q"/>
            </a:pPr>
            <a:r>
              <a:rPr lang="en-US">
                <a:latin typeface="Segoe UI"/>
                <a:cs typeface="Segoe UI"/>
              </a:rPr>
              <a:t>Both together will enable teams to deploy and manage infrastructure through automation  </a:t>
            </a:r>
          </a:p>
          <a:p>
            <a:endParaRPr lang="en-US">
              <a:latin typeface="Segoe UI"/>
              <a:cs typeface="Segoe UI"/>
            </a:endParaRPr>
          </a:p>
          <a:p>
            <a:r>
              <a:rPr lang="en-US" b="1">
                <a:latin typeface="Segoe UI"/>
                <a:cs typeface="Segoe UI"/>
              </a:rPr>
              <a:t>Delineation between DevOps vs AppOps</a:t>
            </a:r>
          </a:p>
          <a:p>
            <a:endParaRPr lang="en-US">
              <a:latin typeface="Segoe UI"/>
              <a:cs typeface="Segoe UI"/>
            </a:endParaRPr>
          </a:p>
          <a:p>
            <a:r>
              <a:rPr lang="en-US">
                <a:latin typeface="Segoe UI"/>
                <a:cs typeface="Segoe UI"/>
              </a:rPr>
              <a:t>DevOps – Application team is responsible for managing the full lifecycle of the resources created </a:t>
            </a:r>
          </a:p>
          <a:p>
            <a:r>
              <a:rPr lang="en-US">
                <a:latin typeface="Segoe UI"/>
                <a:cs typeface="Segoe UI"/>
              </a:rPr>
              <a:t>AppOps – Some customers don't have not adopted devops and have a dedicated, centralized team to support  IT operations on their behalf (E.G Backup, Tuning, Provisioning)</a:t>
            </a:r>
          </a:p>
          <a:p>
            <a:endParaRPr lang="en-US">
              <a:cs typeface="Segoe UI"/>
            </a:endParaRPr>
          </a:p>
          <a:p>
            <a:r>
              <a:rPr lang="en-US" b="1">
                <a:latin typeface="Segoe UI"/>
                <a:cs typeface="Segoe UI"/>
              </a:rPr>
              <a:t>Identify and Access Management</a:t>
            </a:r>
            <a:r>
              <a:rPr lang="en-US">
                <a:latin typeface="Segoe UI"/>
                <a:cs typeface="Segoe UI"/>
              </a:rPr>
              <a:t>  </a:t>
            </a:r>
            <a:endParaRPr lang="en-US">
              <a:cs typeface="Segoe UI"/>
            </a:endParaRPr>
          </a:p>
          <a:p>
            <a:endParaRPr lang="en-US">
              <a:latin typeface="Segoe UI"/>
              <a:cs typeface="Segoe UI"/>
            </a:endParaRPr>
          </a:p>
          <a:p>
            <a:r>
              <a:rPr lang="en-US">
                <a:latin typeface="Segoe UI"/>
                <a:cs typeface="Segoe UI"/>
              </a:rPr>
              <a:t>DevOps/App Ops group with Contributor role assigned at RSG level</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50</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51</a:t>
            </a:fld>
            <a:endParaRPr lang="en-US"/>
          </a:p>
        </p:txBody>
      </p:sp>
    </p:spTree>
    <p:extLst>
      <p:ext uri="{BB962C8B-B14F-4D97-AF65-F5344CB8AC3E}">
        <p14:creationId xmlns:p14="http://schemas.microsoft.com/office/powerpoint/2010/main" val="34166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CAF Landing Zone Assessment Questionnaire results and according customer’s current state.]</a:t>
            </a:r>
          </a:p>
          <a:p>
            <a:endParaRPr lang="en-US" b="1" i="0"/>
          </a:p>
          <a:p>
            <a:endParaRPr lang="en-US"/>
          </a:p>
        </p:txBody>
      </p:sp>
      <p:sp>
        <p:nvSpPr>
          <p:cNvPr id="4" name="Slide Number Placeholder 3"/>
          <p:cNvSpPr>
            <a:spLocks noGrp="1"/>
          </p:cNvSpPr>
          <p:nvPr>
            <p:ph type="sldNum" sz="quarter" idx="5"/>
          </p:nvPr>
        </p:nvSpPr>
        <p:spPr/>
        <p:txBody>
          <a:bodyPr/>
          <a:lstStyle/>
          <a:p>
            <a:fld id="{29BB00C1-488F-4560-862A-46D37A464B0E}" type="slidenum">
              <a:rPr lang="en-US" smtClean="0"/>
              <a:t>52</a:t>
            </a:fld>
            <a:endParaRPr lang="en-US"/>
          </a:p>
        </p:txBody>
      </p:sp>
    </p:spTree>
    <p:extLst>
      <p:ext uri="{BB962C8B-B14F-4D97-AF65-F5344CB8AC3E}">
        <p14:creationId xmlns:p14="http://schemas.microsoft.com/office/powerpoint/2010/main" val="2611774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on findings and according customer’s current state.]</a:t>
            </a:r>
          </a:p>
          <a:p>
            <a:endParaRPr lang="en-US" b="1" i="0"/>
          </a:p>
          <a:p>
            <a:endParaRPr lang="en-US"/>
          </a:p>
        </p:txBody>
      </p:sp>
      <p:sp>
        <p:nvSpPr>
          <p:cNvPr id="4" name="Header Placeholder 3"/>
          <p:cNvSpPr>
            <a:spLocks noGrp="1"/>
          </p:cNvSpPr>
          <p:nvPr>
            <p:ph type="hdr" sz="quarter" idx="10"/>
          </p:nvPr>
        </p:nvSpPr>
        <p:spPr/>
        <p:txBody>
          <a:bodyPr/>
          <a:lstStyle/>
          <a:p>
            <a:r>
              <a:rPr lang="en-US">
                <a:solidFill>
                  <a:prstClr val="black"/>
                </a:solidFill>
              </a:rPr>
              <a:t>Build 2012</a:t>
            </a: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2/8/22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24802487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t>[Update this list based findings and according customer’s current state.]</a:t>
            </a:r>
          </a:p>
          <a:p>
            <a:endParaRPr lang="en-US" b="1" i="0"/>
          </a:p>
          <a:p>
            <a:endParaRPr lang="en-US"/>
          </a:p>
        </p:txBody>
      </p:sp>
      <p:sp>
        <p:nvSpPr>
          <p:cNvPr id="4" name="Header Placeholder 3"/>
          <p:cNvSpPr>
            <a:spLocks noGrp="1"/>
          </p:cNvSpPr>
          <p:nvPr>
            <p:ph type="hdr" sz="quarter" idx="10"/>
          </p:nvPr>
        </p:nvSpPr>
        <p:spPr/>
        <p:txBody>
          <a:bodyPr/>
          <a:lstStyle/>
          <a:p>
            <a:r>
              <a:rPr lang="en-US">
                <a:solidFill>
                  <a:prstClr val="black"/>
                </a:solidFill>
              </a:rPr>
              <a:t>Build 2012</a:t>
            </a: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2/8/22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168539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a:solidFill>
                  <a:schemeClr val="tx1"/>
                </a:solidFill>
                <a:effectLst/>
                <a:latin typeface="Segoe"/>
                <a:ea typeface="+mn-ea"/>
                <a:cs typeface="+mn-cs"/>
              </a:rPr>
              <a:t>&lt;</a:t>
            </a:r>
            <a:r>
              <a:rPr lang="en-US" sz="1100" b="1" kern="1200">
                <a:solidFill>
                  <a:schemeClr val="tx1"/>
                </a:solidFill>
                <a:effectLst/>
                <a:latin typeface="Segoe"/>
                <a:ea typeface="+mn-ea"/>
                <a:cs typeface="+mn-cs"/>
              </a:rPr>
              <a:t>Key point</a:t>
            </a:r>
            <a:r>
              <a:rPr lang="en-US" sz="1100" b="0" kern="1200">
                <a:solidFill>
                  <a:schemeClr val="tx1"/>
                </a:solidFill>
                <a:effectLst/>
                <a:latin typeface="Segoe"/>
                <a:ea typeface="+mn-ea"/>
                <a:cs typeface="+mn-cs"/>
              </a:rPr>
              <a:t>&gt;: Deciding what you’re going to build will drive what foundation to choose.</a:t>
            </a:r>
          </a:p>
          <a:p>
            <a:endParaRPr lang="en-US" sz="1100" kern="1200">
              <a:solidFill>
                <a:schemeClr val="tx1"/>
              </a:solidFill>
              <a:effectLst/>
              <a:latin typeface="Segoe"/>
              <a:ea typeface="+mn-ea"/>
              <a:cs typeface="+mn-cs"/>
            </a:endParaRPr>
          </a:p>
          <a:p>
            <a:pPr marL="171450" indent="-171450">
              <a:buFont typeface="Wingdings" panose="05000000000000000000" pitchFamily="2" charset="2"/>
              <a:buChar char="§"/>
            </a:pPr>
            <a:r>
              <a:rPr lang="en-US" sz="1100" kern="1200">
                <a:solidFill>
                  <a:schemeClr val="tx1"/>
                </a:solidFill>
                <a:effectLst/>
                <a:latin typeface="Segoe"/>
                <a:ea typeface="+mn-ea"/>
                <a:cs typeface="+mn-cs"/>
              </a:rPr>
              <a:t>Each of these buildings requires a different foundation.</a:t>
            </a:r>
          </a:p>
          <a:p>
            <a:pPr marL="0" indent="0">
              <a:buFontTx/>
              <a:buNone/>
            </a:pPr>
            <a:endParaRPr lang="en-US" sz="1100" kern="1200">
              <a:solidFill>
                <a:schemeClr val="tx1"/>
              </a:solidFill>
              <a:effectLst/>
              <a:latin typeface="Segoe"/>
              <a:ea typeface="+mn-ea"/>
              <a:cs typeface="+mn-cs"/>
            </a:endParaRPr>
          </a:p>
          <a:p>
            <a:r>
              <a:rPr lang="en-US" sz="1100" b="0" kern="1200">
                <a:solidFill>
                  <a:schemeClr val="tx1"/>
                </a:solidFill>
                <a:effectLst/>
                <a:latin typeface="Segoe"/>
                <a:ea typeface="+mn-ea"/>
                <a:cs typeface="+mn-cs"/>
              </a:rPr>
              <a:t>&lt;</a:t>
            </a:r>
            <a:r>
              <a:rPr lang="en-US" sz="1100" b="1" kern="1200">
                <a:solidFill>
                  <a:schemeClr val="tx1"/>
                </a:solidFill>
                <a:effectLst/>
                <a:latin typeface="Segoe"/>
                <a:ea typeface="+mn-ea"/>
                <a:cs typeface="+mn-cs"/>
              </a:rPr>
              <a:t>Transition</a:t>
            </a:r>
            <a:r>
              <a:rPr lang="en-US" sz="1100" b="0" kern="1200">
                <a:solidFill>
                  <a:schemeClr val="tx1"/>
                </a:solidFill>
                <a:effectLst/>
                <a:latin typeface="Segoe"/>
                <a:ea typeface="+mn-ea"/>
                <a:cs typeface="+mn-cs"/>
              </a:rPr>
              <a:t>&gt;: What foundation is the right one?</a:t>
            </a:r>
            <a:endParaRPr lang="en-US" sz="1100">
              <a:latin typeface="Segoe"/>
            </a:endParaRPr>
          </a:p>
          <a:p>
            <a:endParaRPr lang="en-US" sz="1100">
              <a:latin typeface="Segoe"/>
            </a:endParaRPr>
          </a:p>
          <a:p>
            <a:endParaRPr lang="en-US" sz="110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4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6661" tIns="48331" rIns="96661" bIns="48331" rtlCol="0"/>
          <a:lstStyle/>
          <a:p>
            <a:pPr algn="just"/>
            <a:endParaRPr lang="en-US" sz="110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99979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a:solidFill>
                  <a:schemeClr val="tx1"/>
                </a:solidFill>
                <a:effectLst/>
                <a:latin typeface="Segoe"/>
                <a:ea typeface="+mn-ea"/>
                <a:cs typeface="+mn-cs"/>
              </a:rPr>
              <a:t>&lt;</a:t>
            </a:r>
            <a:r>
              <a:rPr lang="en-US" sz="1100" b="1" kern="1200">
                <a:solidFill>
                  <a:schemeClr val="tx1"/>
                </a:solidFill>
                <a:effectLst/>
                <a:latin typeface="Segoe"/>
                <a:ea typeface="+mn-ea"/>
                <a:cs typeface="+mn-cs"/>
              </a:rPr>
              <a:t>Key point</a:t>
            </a:r>
            <a:r>
              <a:rPr lang="en-US" sz="1100" b="0" kern="1200">
                <a:solidFill>
                  <a:schemeClr val="tx1"/>
                </a:solidFill>
                <a:effectLst/>
                <a:latin typeface="Segoe"/>
                <a:ea typeface="+mn-ea"/>
                <a:cs typeface="+mn-cs"/>
              </a:rPr>
              <a:t>&gt;: The foundation selection depends on what you’re building.</a:t>
            </a:r>
          </a:p>
          <a:p>
            <a:endParaRPr lang="en-US" sz="1100" kern="120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a:solidFill>
                <a:schemeClr val="tx1"/>
              </a:solidFill>
              <a:effectLst/>
              <a:latin typeface="Segoe"/>
              <a:ea typeface="+mn-ea"/>
              <a:cs typeface="+mn-cs"/>
            </a:endParaRPr>
          </a:p>
          <a:p>
            <a:r>
              <a:rPr lang="en-US" sz="1100" b="0" kern="1200">
                <a:solidFill>
                  <a:schemeClr val="tx1"/>
                </a:solidFill>
                <a:effectLst/>
                <a:latin typeface="Segoe"/>
                <a:ea typeface="+mn-ea"/>
                <a:cs typeface="+mn-cs"/>
              </a:rPr>
              <a:t>&lt;</a:t>
            </a:r>
            <a:r>
              <a:rPr lang="en-US" sz="1100" b="1" kern="1200">
                <a:solidFill>
                  <a:schemeClr val="tx1"/>
                </a:solidFill>
                <a:effectLst/>
                <a:latin typeface="Segoe"/>
                <a:ea typeface="+mn-ea"/>
                <a:cs typeface="+mn-cs"/>
              </a:rPr>
              <a:t>Transition</a:t>
            </a:r>
            <a:r>
              <a:rPr lang="en-US" sz="1100" b="0" kern="1200">
                <a:solidFill>
                  <a:schemeClr val="tx1"/>
                </a:solidFill>
                <a:effectLst/>
                <a:latin typeface="Segoe"/>
                <a:ea typeface="+mn-ea"/>
                <a:cs typeface="+mn-cs"/>
              </a:rPr>
              <a:t>&gt;: Choosing the right structural foundation is like choosing the right cloud foundation.</a:t>
            </a:r>
            <a:endParaRPr lang="en-US" sz="1100">
              <a:latin typeface="Segoe"/>
            </a:endParaRPr>
          </a:p>
          <a:p>
            <a:endParaRPr lang="en-US" sz="1100">
              <a:latin typeface="Segoe"/>
            </a:endParaRPr>
          </a:p>
          <a:p>
            <a:endParaRPr lang="en-US" sz="1100">
              <a:latin typeface="Segoe"/>
            </a:endParaRPr>
          </a:p>
          <a:p>
            <a:endParaRPr lang="en-US" sz="110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a:solidFill>
                  <a:schemeClr val="tx1"/>
                </a:solidFill>
                <a:effectLst/>
                <a:latin typeface="Segoe"/>
                <a:ea typeface="+mn-ea"/>
                <a:cs typeface="+mn-cs"/>
              </a:rPr>
              <a:t>&lt;</a:t>
            </a:r>
            <a:r>
              <a:rPr lang="en-US" sz="1100" b="1" kern="1200">
                <a:solidFill>
                  <a:schemeClr val="tx1"/>
                </a:solidFill>
                <a:effectLst/>
                <a:latin typeface="Segoe"/>
                <a:ea typeface="+mn-ea"/>
                <a:cs typeface="+mn-cs"/>
              </a:rPr>
              <a:t>Key point</a:t>
            </a:r>
            <a:r>
              <a:rPr lang="en-US" sz="1100" b="0" kern="1200">
                <a:solidFill>
                  <a:schemeClr val="tx1"/>
                </a:solidFill>
                <a:effectLst/>
                <a:latin typeface="Segoe"/>
                <a:ea typeface="+mn-ea"/>
                <a:cs typeface="+mn-cs"/>
              </a:rPr>
              <a:t>&gt;: Constructing a cloud-ready environment is like building a house structurally up to code.</a:t>
            </a:r>
          </a:p>
          <a:p>
            <a:endParaRPr lang="en-US" sz="1100" kern="120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a:solidFill>
                  <a:schemeClr val="tx1"/>
                </a:solidFill>
                <a:effectLst/>
                <a:latin typeface="Segoe"/>
                <a:ea typeface="+mn-ea"/>
                <a:cs typeface="+mn-cs"/>
              </a:rPr>
              <a:t>If a customer wants to build an app in the cloud, we must build the environment that helps them deliver on their business priorities.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a:solidFill>
                  <a:schemeClr val="tx1"/>
                </a:solidFill>
                <a:effectLst/>
                <a:latin typeface="Segoe"/>
                <a:ea typeface="+mn-ea"/>
                <a:cs typeface="+mn-cs"/>
              </a:rPr>
              <a:t>What is the cloud operating model that is running the application?</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a:solidFill>
                  <a:schemeClr val="tx1"/>
                </a:solidFill>
                <a:effectLst/>
                <a:latin typeface="Segoe"/>
                <a:ea typeface="+mn-ea"/>
                <a:cs typeface="+mn-cs"/>
              </a:rPr>
              <a:t>We must ensure that the environment scales as the application becomes more robust and more complex.</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a:solidFill>
                  <a:schemeClr val="tx1"/>
                </a:solidFill>
                <a:effectLst/>
                <a:latin typeface="Segoe"/>
                <a:ea typeface="+mn-ea"/>
                <a:cs typeface="+mn-cs"/>
              </a:rPr>
              <a:t>And of course, the cloud environment must be compliant.</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a:solidFill>
                  <a:schemeClr val="tx1"/>
                </a:solidFill>
                <a:effectLst/>
                <a:latin typeface="Segoe"/>
                <a:ea typeface="+mn-ea"/>
                <a:cs typeface="+mn-cs"/>
              </a:rPr>
              <a:t>Cloud-ready environments help customers to become agile, make use of innovative technologies, and remain secure.</a:t>
            </a:r>
          </a:p>
          <a:p>
            <a:pPr marL="171450" indent="-171450">
              <a:buFont typeface="Wingdings" panose="05000000000000000000" pitchFamily="2" charset="2"/>
              <a:buChar char="§"/>
            </a:pPr>
            <a:endParaRPr lang="en-US" sz="1100" kern="1200">
              <a:solidFill>
                <a:schemeClr val="tx1"/>
              </a:solidFill>
              <a:effectLst/>
              <a:latin typeface="Segoe"/>
              <a:ea typeface="+mn-ea"/>
              <a:cs typeface="+mn-cs"/>
            </a:endParaRPr>
          </a:p>
          <a:p>
            <a:r>
              <a:rPr lang="en-US" sz="1100" b="0" kern="1200">
                <a:solidFill>
                  <a:schemeClr val="tx1"/>
                </a:solidFill>
                <a:effectLst/>
                <a:latin typeface="Segoe"/>
                <a:ea typeface="+mn-ea"/>
                <a:cs typeface="+mn-cs"/>
              </a:rPr>
              <a:t>&lt;</a:t>
            </a:r>
            <a:r>
              <a:rPr lang="en-US" sz="1100" b="1" kern="1200">
                <a:solidFill>
                  <a:schemeClr val="tx1"/>
                </a:solidFill>
                <a:effectLst/>
                <a:latin typeface="Segoe"/>
                <a:ea typeface="+mn-ea"/>
                <a:cs typeface="+mn-cs"/>
              </a:rPr>
              <a:t>Transition</a:t>
            </a:r>
            <a:r>
              <a:rPr lang="en-US" sz="1100" b="0" kern="1200">
                <a:solidFill>
                  <a:schemeClr val="tx1"/>
                </a:solidFill>
                <a:effectLst/>
                <a:latin typeface="Segoe"/>
                <a:ea typeface="+mn-ea"/>
                <a:cs typeface="+mn-cs"/>
              </a:rPr>
              <a:t>&gt;: Let’s look at how Azure landing zones help customers.</a:t>
            </a:r>
            <a:endParaRPr lang="en-US" sz="1100"/>
          </a:p>
          <a:p>
            <a:pPr algn="l"/>
            <a:endParaRPr lang="en-US" sz="1100" b="0" i="0" u="none" strike="noStrike" baseline="0">
              <a:solidFill>
                <a:srgbClr val="000000"/>
              </a:solidFill>
              <a:latin typeface="Segoe Pro Display SemiLight"/>
            </a:endParaRPr>
          </a:p>
          <a:p>
            <a:pPr algn="l"/>
            <a:endParaRPr lang="en-US" sz="1100" b="0" i="0" u="none" strike="noStrike" baseline="0">
              <a:solidFill>
                <a:srgbClr val="000000"/>
              </a:solidFill>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159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a:solidFill>
                  <a:schemeClr val="tx1"/>
                </a:solidFill>
                <a:effectLst/>
                <a:latin typeface="Segoe"/>
                <a:ea typeface="+mn-ea"/>
                <a:cs typeface="+mn-cs"/>
              </a:rPr>
              <a:t>&lt;</a:t>
            </a:r>
            <a:r>
              <a:rPr lang="en-US" sz="1100" b="1" kern="1200">
                <a:solidFill>
                  <a:schemeClr val="tx1"/>
                </a:solidFill>
                <a:effectLst/>
                <a:latin typeface="Segoe"/>
                <a:ea typeface="+mn-ea"/>
                <a:cs typeface="+mn-cs"/>
              </a:rPr>
              <a:t>Key point</a:t>
            </a:r>
            <a:r>
              <a:rPr lang="en-US" sz="1100" b="0" kern="1200">
                <a:solidFill>
                  <a:schemeClr val="tx1"/>
                </a:solidFill>
                <a:effectLst/>
                <a:latin typeface="Segoe"/>
                <a:ea typeface="+mn-ea"/>
                <a:cs typeface="+mn-cs"/>
              </a:rPr>
              <a:t>&gt;: What are Azure landing zones and how do they help customers?</a:t>
            </a:r>
          </a:p>
          <a:p>
            <a:endParaRPr lang="en-US" sz="1100" kern="1200">
              <a:solidFill>
                <a:schemeClr val="tx1"/>
              </a:solidFill>
              <a:effectLst/>
              <a:latin typeface="Segoe"/>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Wingdings" panose="05000000000000000000" pitchFamily="2" charset="2"/>
              <a:buNone/>
              <a:tabLst/>
              <a:defRPr/>
            </a:pPr>
            <a:r>
              <a:rPr lang="en-US" sz="1100" kern="1200">
                <a:solidFill>
                  <a:schemeClr val="tx1"/>
                </a:solidFill>
                <a:effectLst/>
                <a:latin typeface="Segoe"/>
                <a:ea typeface="+mn-ea"/>
                <a:cs typeface="+mn-cs"/>
              </a:rPr>
              <a:t>[</a:t>
            </a:r>
            <a:r>
              <a:rPr lang="en-US" sz="1100" b="1" kern="1200">
                <a:solidFill>
                  <a:schemeClr val="tx1"/>
                </a:solidFill>
                <a:effectLst/>
                <a:latin typeface="Segoe"/>
                <a:ea typeface="+mn-ea"/>
                <a:cs typeface="+mn-cs"/>
              </a:rPr>
              <a:t>Review main points</a:t>
            </a:r>
            <a:r>
              <a:rPr lang="en-US" sz="1100" kern="1200">
                <a:solidFill>
                  <a:schemeClr val="tx1"/>
                </a:solidFill>
                <a:effectLst/>
                <a:latin typeface="Segoe"/>
                <a:ea typeface="+mn-ea"/>
                <a:cs typeface="+mn-cs"/>
              </a:rPr>
              <a:t>]</a:t>
            </a:r>
          </a:p>
          <a:p>
            <a:pPr marL="0" marR="0" lvl="0" indent="0" algn="l" defTabSz="932742" rtl="0" eaLnBrk="1" fontAlgn="auto" latinLnBrk="0" hangingPunct="1">
              <a:lnSpc>
                <a:spcPct val="90000"/>
              </a:lnSpc>
              <a:spcBef>
                <a:spcPts val="0"/>
              </a:spcBef>
              <a:spcAft>
                <a:spcPts val="340"/>
              </a:spcAft>
              <a:buClrTx/>
              <a:buSzTx/>
              <a:buFont typeface="Wingdings" panose="05000000000000000000" pitchFamily="2" charset="2"/>
              <a:buNone/>
              <a:tabLst/>
              <a:defRPr/>
            </a:pPr>
            <a:r>
              <a:rPr lang="en-US" sz="1100" b="1" kern="1200">
                <a:solidFill>
                  <a:schemeClr val="tx1"/>
                </a:solidFill>
                <a:effectLst/>
                <a:latin typeface="Segoe"/>
                <a:ea typeface="+mn-ea"/>
                <a:cs typeface="+mn-cs"/>
              </a:rPr>
              <a:t>key messaging:</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a:solidFill>
                  <a:schemeClr val="tx1"/>
                </a:solidFill>
                <a:effectLst/>
                <a:latin typeface="Segoe"/>
                <a:ea typeface="+mn-ea"/>
                <a:cs typeface="+mn-cs"/>
              </a:rPr>
              <a:t>“Azure landing zones support all paths to the cloud, (including migrations on-prem to the cloud) and building net new applications.”</a:t>
            </a:r>
          </a:p>
          <a:p>
            <a:pPr marL="171450" indent="-171450">
              <a:buFont typeface="Wingdings" panose="05000000000000000000" pitchFamily="2" charset="2"/>
              <a:buChar char="§"/>
            </a:pPr>
            <a:endParaRPr lang="en-US" sz="1100" kern="1200">
              <a:solidFill>
                <a:schemeClr val="tx1"/>
              </a:solidFill>
              <a:effectLst/>
              <a:latin typeface="Segoe"/>
              <a:ea typeface="+mn-ea"/>
              <a:cs typeface="+mn-cs"/>
            </a:endParaRPr>
          </a:p>
          <a:p>
            <a:r>
              <a:rPr lang="en-US" sz="1100" b="0" kern="1200">
                <a:solidFill>
                  <a:schemeClr val="tx1"/>
                </a:solidFill>
                <a:effectLst/>
                <a:latin typeface="Segoe"/>
                <a:ea typeface="+mn-ea"/>
                <a:cs typeface="+mn-cs"/>
              </a:rPr>
              <a:t>&lt;</a:t>
            </a:r>
            <a:r>
              <a:rPr lang="en-US" sz="1100" b="1" kern="1200">
                <a:solidFill>
                  <a:schemeClr val="tx1"/>
                </a:solidFill>
                <a:effectLst/>
                <a:latin typeface="Segoe"/>
                <a:ea typeface="+mn-ea"/>
                <a:cs typeface="+mn-cs"/>
              </a:rPr>
              <a:t>Transition</a:t>
            </a:r>
            <a:r>
              <a:rPr lang="en-US" sz="1100" b="0" kern="1200">
                <a:solidFill>
                  <a:schemeClr val="tx1"/>
                </a:solidFill>
                <a:effectLst/>
                <a:latin typeface="Segoe"/>
                <a:ea typeface="+mn-ea"/>
                <a:cs typeface="+mn-cs"/>
              </a:rPr>
              <a:t>&gt;: Let’s look at how Azure landing zones fit in with the Microsoft Cloud Adoption Framework.</a:t>
            </a:r>
            <a:endParaRPr lang="en-US" sz="1100" b="0" i="0" u="none" strike="noStrike" baseline="0">
              <a:solidFill>
                <a:srgbClr val="000000"/>
              </a:solidFill>
              <a:latin typeface="Segoe Pro Display SemiLight"/>
            </a:endParaRPr>
          </a:p>
          <a:p>
            <a:pPr algn="l"/>
            <a:endParaRPr lang="en-US" sz="1100" b="0" i="0" u="none" strike="noStrike" baseline="0">
              <a:solidFill>
                <a:srgbClr val="000000"/>
              </a:solidFill>
              <a:latin typeface="Segoe"/>
            </a:endParaRPr>
          </a:p>
          <a:p>
            <a:endParaRPr lang="en-US" sz="110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531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latin typeface="Segoe"/>
              </a:rPr>
              <a:t>&lt;</a:t>
            </a:r>
            <a:r>
              <a:rPr lang="en-US" sz="1100" b="1">
                <a:latin typeface="Segoe"/>
              </a:rPr>
              <a:t>Key point</a:t>
            </a:r>
            <a:r>
              <a:rPr lang="en-US" sz="1100">
                <a:latin typeface="Segoe"/>
              </a:rPr>
              <a:t>&gt;: The Ready stage of the Microsoft Cloud Adoption Framework involves preparing organizations’ people, process and </a:t>
            </a:r>
            <a:r>
              <a:rPr lang="en-US" sz="1100" b="1">
                <a:latin typeface="Segoe"/>
              </a:rPr>
              <a:t>environment </a:t>
            </a:r>
            <a:r>
              <a:rPr lang="en-US" sz="1100" b="0">
                <a:latin typeface="Segoe"/>
              </a:rPr>
              <a:t>for digital transformation</a:t>
            </a:r>
            <a:r>
              <a:rPr lang="en-US" sz="1100">
                <a:latin typeface="Segoe"/>
              </a:rPr>
              <a:t>.</a:t>
            </a:r>
          </a:p>
          <a:p>
            <a:endParaRPr lang="en-US" sz="1100">
              <a:latin typeface="Segoe"/>
            </a:endParaRPr>
          </a:p>
          <a:p>
            <a:pPr marL="171450" indent="-171450">
              <a:buFont typeface="Wingdings" panose="05000000000000000000" pitchFamily="2" charset="2"/>
              <a:buChar char="§"/>
            </a:pPr>
            <a:r>
              <a:rPr lang="en-US" sz="1100">
                <a:latin typeface="Segoe"/>
              </a:rPr>
              <a:t>We want to enable customers to successfully adopt the Azure cloud.</a:t>
            </a:r>
          </a:p>
          <a:p>
            <a:pPr marL="171450" indent="-171450">
              <a:buFont typeface="Wingdings" panose="05000000000000000000" pitchFamily="2" charset="2"/>
              <a:buChar char="§"/>
            </a:pPr>
            <a:r>
              <a:rPr lang="en-US" sz="1100">
                <a:latin typeface="Segoe"/>
              </a:rPr>
              <a:t>When we’re talking about cloud adoption and landing zones, we’re pointing to the Ready stage.</a:t>
            </a:r>
          </a:p>
          <a:p>
            <a:pPr marL="171450" indent="-171450">
              <a:buFont typeface="Wingdings" panose="05000000000000000000" pitchFamily="2" charset="2"/>
              <a:buChar char="§"/>
            </a:pPr>
            <a:r>
              <a:rPr lang="en-US" sz="1100">
                <a:latin typeface="Segoe"/>
              </a:rPr>
              <a:t>In the Ready stage, cloud adoption plans have been discussed and defined, and we are ready to deploy a workload on Azure.</a:t>
            </a:r>
          </a:p>
          <a:p>
            <a:endParaRPr lang="en-US" sz="1100">
              <a:latin typeface="Segoe"/>
            </a:endParaRPr>
          </a:p>
          <a:p>
            <a:r>
              <a:rPr lang="en-US" sz="1100">
                <a:latin typeface="Segoe"/>
              </a:rPr>
              <a:t>&lt;</a:t>
            </a:r>
            <a:r>
              <a:rPr lang="en-US" sz="1100" b="1">
                <a:latin typeface="Segoe"/>
              </a:rPr>
              <a:t>Transition</a:t>
            </a:r>
            <a:r>
              <a:rPr lang="en-US" sz="1100">
                <a:latin typeface="Segoe"/>
              </a:rPr>
              <a:t>&gt;: Let’s look at Azure landing zones in more detail.</a:t>
            </a:r>
          </a:p>
          <a:p>
            <a:endParaRPr lang="en-US">
              <a:latin typeface="Segoe UI "/>
            </a:endParaRPr>
          </a:p>
        </p:txBody>
      </p:sp>
    </p:spTree>
    <p:extLst>
      <p:ext uri="{BB962C8B-B14F-4D97-AF65-F5344CB8AC3E}">
        <p14:creationId xmlns:p14="http://schemas.microsoft.com/office/powerpoint/2010/main" val="1665765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2.xml"/><Relationship Id="rId4" Type="http://schemas.openxmlformats.org/officeDocument/2006/relationships/image" Target="../media/image53.jpe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2/8/22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Dark Gra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738664"/>
          </a:xfrm>
          <a:noFill/>
        </p:spPr>
        <p:txBody>
          <a:bodyPr wrap="square" tIns="91440" bIns="91440" anchor="t" anchorCtr="0">
            <a:spAutoFit/>
          </a:bodyPr>
          <a:lstStyle>
            <a:lvl1pPr>
              <a:defRPr sz="4000" spc="-100" baseline="0">
                <a:solidFill>
                  <a:srgbClr val="50E6FF"/>
                </a:solidFill>
              </a:defRPr>
            </a:lvl1pPr>
          </a:lstStyle>
          <a:p>
            <a:r>
              <a:rPr lang="en-US"/>
              <a:t>Section title</a:t>
            </a:r>
          </a:p>
        </p:txBody>
      </p:sp>
      <p:sp>
        <p:nvSpPr>
          <p:cNvPr id="5" name="Content Placeholder 4">
            <a:extLst>
              <a:ext uri="{FF2B5EF4-FFF2-40B4-BE49-F238E27FC236}">
                <a16:creationId xmlns:a16="http://schemas.microsoft.com/office/drawing/2014/main" id="{47A9E628-5AC3-4976-AB1B-B8A55E079A9A}"/>
              </a:ext>
            </a:extLst>
          </p:cNvPr>
          <p:cNvSpPr>
            <a:spLocks noGrp="1"/>
          </p:cNvSpPr>
          <p:nvPr>
            <p:ph sz="quarter" idx="10" hasCustomPrompt="1"/>
          </p:nvPr>
        </p:nvSpPr>
        <p:spPr>
          <a:xfrm>
            <a:off x="473315" y="4333981"/>
            <a:ext cx="426270" cy="447229"/>
          </a:xfrm>
          <a:prstGeom prst="ellipse">
            <a:avLst/>
          </a:prstGeom>
        </p:spPr>
        <p:txBody>
          <a:bodyPr anchor="ctr"/>
          <a:lstStyle>
            <a:lvl1pPr marL="0" indent="0" algn="ctr">
              <a:buNone/>
              <a:defRPr sz="800"/>
            </a:lvl1pPr>
            <a:lvl5pPr>
              <a:defRPr/>
            </a:lvl5pPr>
          </a:lstStyle>
          <a:p>
            <a:pPr lvl="0"/>
            <a:r>
              <a:rPr lang="en-US"/>
              <a:t>.</a:t>
            </a:r>
          </a:p>
        </p:txBody>
      </p:sp>
      <p:sp>
        <p:nvSpPr>
          <p:cNvPr id="7" name="Text Placeholder 6">
            <a:extLst>
              <a:ext uri="{FF2B5EF4-FFF2-40B4-BE49-F238E27FC236}">
                <a16:creationId xmlns:a16="http://schemas.microsoft.com/office/drawing/2014/main" id="{1977F0DA-5260-4537-B0F9-EE62CA16B80D}"/>
              </a:ext>
            </a:extLst>
          </p:cNvPr>
          <p:cNvSpPr>
            <a:spLocks noGrp="1"/>
          </p:cNvSpPr>
          <p:nvPr>
            <p:ph type="body" sz="quarter" idx="11" hasCustomPrompt="1"/>
          </p:nvPr>
        </p:nvSpPr>
        <p:spPr>
          <a:xfrm>
            <a:off x="1285875" y="4333981"/>
            <a:ext cx="10547350" cy="492443"/>
          </a:xfrm>
        </p:spPr>
        <p:txBody>
          <a:bodyPr/>
          <a:lstStyle>
            <a:lvl1pPr marL="0" indent="0">
              <a:buNone/>
              <a:defRPr sz="2000">
                <a:solidFill>
                  <a:schemeClr val="bg2">
                    <a:lumMod val="20000"/>
                    <a:lumOff val="80000"/>
                  </a:schemeClr>
                </a:solidFill>
              </a:defRPr>
            </a:lvl1pPr>
          </a:lstStyle>
          <a:p>
            <a:pPr lvl="0"/>
            <a:r>
              <a:rPr lang="en-US"/>
              <a:t>Subtitle</a:t>
            </a:r>
          </a:p>
        </p:txBody>
      </p:sp>
      <p:pic>
        <p:nvPicPr>
          <p:cNvPr id="3" name="Graphic 2">
            <a:extLst>
              <a:ext uri="{FF2B5EF4-FFF2-40B4-BE49-F238E27FC236}">
                <a16:creationId xmlns:a16="http://schemas.microsoft.com/office/drawing/2014/main" id="{30B2A171-ABE2-4533-8F3F-61D18638B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516401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2">
    <p:bg>
      <p:bgPr>
        <a:solidFill>
          <a:srgbClr val="1A1A1F"/>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CA092ED-6530-4064-9B7D-84642843E01D}"/>
              </a:ext>
            </a:extLst>
          </p:cNvPr>
          <p:cNvPicPr>
            <a:picLocks noChangeAspect="1"/>
          </p:cNvPicPr>
          <p:nvPr userDrawn="1"/>
        </p:nvPicPr>
        <p:blipFill rotWithShape="1">
          <a:blip r:embed="rId2"/>
          <a:srcRect l="48874"/>
          <a:stretch/>
        </p:blipFill>
        <p:spPr>
          <a:xfrm>
            <a:off x="7867650" y="2114592"/>
            <a:ext cx="4324350" cy="2584450"/>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2113011"/>
            <a:ext cx="9630389" cy="1059549"/>
          </a:xfrm>
          <a:noFill/>
        </p:spPr>
        <p:txBody>
          <a:bodyPr lIns="0" tIns="0" rIns="0" bIns="182880" anchor="b" anchorCtr="0"/>
          <a:lstStyle>
            <a:lvl1pPr>
              <a:defRPr sz="3600" strike="noStrike" spc="-49" baseline="0">
                <a:solidFill>
                  <a:schemeClr val="bg1"/>
                </a:solidFill>
              </a:defRPr>
            </a:lvl1pPr>
          </a:lstStyle>
          <a:p>
            <a:r>
              <a:rPr lang="en-US"/>
              <a:t>Service Title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2" name="Graphic 1">
            <a:extLst>
              <a:ext uri="{FF2B5EF4-FFF2-40B4-BE49-F238E27FC236}">
                <a16:creationId xmlns:a16="http://schemas.microsoft.com/office/drawing/2014/main" id="{FCEEA43D-28B2-4799-B12D-F29120AE6FB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13496" y="52387"/>
            <a:ext cx="3400425" cy="6753225"/>
          </a:xfrm>
          <a:prstGeom prst="rect">
            <a:avLst/>
          </a:prstGeom>
        </p:spPr>
      </p:pic>
      <p:sp>
        <p:nvSpPr>
          <p:cNvPr id="22" name="Text Placeholder 4">
            <a:extLst>
              <a:ext uri="{FF2B5EF4-FFF2-40B4-BE49-F238E27FC236}">
                <a16:creationId xmlns:a16="http://schemas.microsoft.com/office/drawing/2014/main" id="{AB194F2C-2D1C-4F8C-8403-4A3EBF317540}"/>
              </a:ext>
            </a:extLst>
          </p:cNvPr>
          <p:cNvSpPr>
            <a:spLocks noGrp="1"/>
          </p:cNvSpPr>
          <p:nvPr>
            <p:ph type="body" sz="quarter" idx="13" hasCustomPrompt="1"/>
          </p:nvPr>
        </p:nvSpPr>
        <p:spPr>
          <a:xfrm>
            <a:off x="582043" y="4699042"/>
            <a:ext cx="4174108" cy="830997"/>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p>
          <a:p>
            <a:pPr lvl="0"/>
            <a:r>
              <a:rPr lang="en-US"/>
              <a:t>Speaker role</a:t>
            </a:r>
          </a:p>
          <a:p>
            <a:pPr lvl="0"/>
            <a:r>
              <a:rPr lang="en-US"/>
              <a:t>Speaker email</a:t>
            </a:r>
          </a:p>
        </p:txBody>
      </p:sp>
      <p:sp>
        <p:nvSpPr>
          <p:cNvPr id="28" name="Text Placeholder 27">
            <a:extLst>
              <a:ext uri="{FF2B5EF4-FFF2-40B4-BE49-F238E27FC236}">
                <a16:creationId xmlns:a16="http://schemas.microsoft.com/office/drawing/2014/main" id="{97544AEA-4B61-45BA-BD45-9133F14E0AA3}"/>
              </a:ext>
            </a:extLst>
          </p:cNvPr>
          <p:cNvSpPr>
            <a:spLocks noGrp="1"/>
          </p:cNvSpPr>
          <p:nvPr>
            <p:ph type="body" sz="quarter" idx="19" hasCustomPrompt="1"/>
          </p:nvPr>
        </p:nvSpPr>
        <p:spPr>
          <a:xfrm>
            <a:off x="569266" y="3118702"/>
            <a:ext cx="9468516" cy="615553"/>
          </a:xfrm>
        </p:spPr>
        <p:txBody>
          <a:bodyPr/>
          <a:lstStyle>
            <a:lvl1pPr marL="0" indent="0">
              <a:buNone/>
              <a:defRPr sz="2800">
                <a:solidFill>
                  <a:srgbClr val="51E7FF"/>
                </a:solidFill>
                <a:latin typeface="+mn-lt"/>
              </a:defRPr>
            </a:lvl1pPr>
          </a:lstStyle>
          <a:p>
            <a:pPr lvl="0"/>
            <a:r>
              <a:rPr lang="en-US"/>
              <a:t>Module Title</a:t>
            </a:r>
          </a:p>
        </p:txBody>
      </p:sp>
    </p:spTree>
    <p:extLst>
      <p:ext uri="{BB962C8B-B14F-4D97-AF65-F5344CB8AC3E}">
        <p14:creationId xmlns:p14="http://schemas.microsoft.com/office/powerpoint/2010/main" val="3746036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1" y="257105"/>
            <a:ext cx="11811000" cy="5962650"/>
          </a:xfrm>
          <a:prstGeom prst="rect">
            <a:avLst/>
          </a:prstGeom>
        </p:spPr>
        <p:txBody>
          <a:bodyPr>
            <a:no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400" b="1"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t>Conditions and Terms of Use</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900" b="0" i="0" u="none" strike="noStrike" kern="1200" cap="none" spc="0" normalizeH="0" baseline="0" noProof="0">
                <a:ln>
                  <a:noFill/>
                </a:ln>
                <a:solidFill>
                  <a:srgbClr val="0A5BBA"/>
                </a:solidFill>
                <a:effectLst/>
                <a:uLnTx/>
                <a:uFillTx/>
                <a:latin typeface="+mn-lt"/>
                <a:ea typeface="+mn-ea"/>
                <a:cs typeface="Segoe UI Light" panose="020B0502040204020203" pitchFamily="34" charset="0"/>
              </a:rPr>
              <a:t>Microsoft Confidential</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691" marR="0" lvl="0" indent="6348" algn="l" defTabSz="914225" rtl="0" eaLnBrk="1" fontAlgn="auto" latinLnBrk="0" hangingPunct="1">
              <a:lnSpc>
                <a:spcPct val="134000"/>
              </a:lnSpc>
              <a:spcBef>
                <a:spcPct val="20000"/>
              </a:spcBef>
              <a:spcAft>
                <a:spcPts val="1200"/>
              </a:spcAft>
              <a:buClrTx/>
              <a:buSzPct val="100000"/>
              <a:buFont typeface="Arial" pitchFamily="34" charset="0"/>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400" b="1"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t>Copyright and Trademarks </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900" b="0" i="0" u="none" strike="noStrike" kern="1200" cap="none" spc="0" normalizeH="0" baseline="0" noProof="0">
                <a:ln>
                  <a:noFill/>
                </a:ln>
                <a:solidFill>
                  <a:srgbClr val="0A5BBA"/>
                </a:solidFill>
                <a:effectLst/>
                <a:uLnTx/>
                <a:uFillTx/>
                <a:latin typeface="+mn-lt"/>
                <a:ea typeface="+mn-ea"/>
                <a:cs typeface="Segoe UI Light" panose="020B0502040204020203" pitchFamily="34" charset="0"/>
              </a:rPr>
              <a:t>© 2020 Microsoft Corporation. All rights reserved.</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691" marR="0" lvl="0" indent="6348" algn="ctr"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t>For more information, see </a:t>
            </a:r>
            <a:r>
              <a:rPr kumimoji="0" lang="en-US" sz="1100" b="1"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t>Use of Microsoft Copyrighted Content </a:t>
            </a:r>
            <a:r>
              <a:rPr kumimoji="0" lang="en-US" sz="1100" b="0"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t>at</a:t>
            </a:r>
            <a:br>
              <a:rPr kumimoji="0" lang="en-US" sz="1100" b="0"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br>
            <a:r>
              <a:rPr kumimoji="0" lang="en-US" sz="1100" b="0" i="0" u="none" strike="noStrike" kern="1200" cap="none" spc="0" normalizeH="0" baseline="0" noProof="0">
                <a:ln>
                  <a:noFill/>
                </a:ln>
                <a:solidFill>
                  <a:srgbClr val="FF0000"/>
                </a:solidFill>
                <a:effectLst/>
                <a:uLnTx/>
                <a:uFillTx/>
                <a:latin typeface="+mn-lt"/>
                <a:ea typeface="+mn-ea"/>
                <a:cs typeface="Segoe UI Light" panose="020B0502040204020203" pitchFamily="34" charset="0"/>
                <a:hlinkClick r:id="rId2"/>
              </a:rPr>
              <a:t>http://www.microsoft.com/en-us/legal/intellectualproperty/Permissions/default.aspx</a:t>
            </a:r>
            <a:r>
              <a:rPr kumimoji="0" lang="en-US" sz="1100" b="0" i="0" u="none" strike="noStrike" kern="1200" cap="none" spc="0" normalizeH="0" baseline="0" noProof="0">
                <a:ln>
                  <a:noFill/>
                </a:ln>
                <a:solidFill>
                  <a:srgbClr val="FF0000"/>
                </a:solidFill>
                <a:effectLst/>
                <a:uLnTx/>
                <a:uFillTx/>
                <a:latin typeface="+mn-lt"/>
                <a:ea typeface="+mn-ea"/>
                <a:cs typeface="Segoe UI Light" panose="020B0502040204020203" pitchFamily="34" charset="0"/>
              </a:rPr>
              <a:t> </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a:ln>
                  <a:noFill/>
                </a:ln>
                <a:solidFill>
                  <a:srgbClr val="000000"/>
                </a:solidFill>
                <a:effectLst/>
                <a:uLnTx/>
                <a:uFillTx/>
                <a:latin typeface="+mn-lt"/>
                <a:ea typeface="+mn-ea"/>
                <a:cs typeface="Segoe UI Light" panose="020B0502040204020203" pitchFamily="34" charset="0"/>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11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21405290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fidentialit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atin typeface="Segoe UI Semibold" panose="020B0702040204020203" pitchFamily="34" charset="0"/>
                <a:cs typeface="Segoe UI Semibold" panose="020B0702040204020203" pitchFamily="34" charset="0"/>
              </a:defRPr>
            </a:lvl1pPr>
          </a:lstStyle>
          <a:p>
            <a:r>
              <a:rPr lang="en-US"/>
              <a:t>Confidentiality slide</a:t>
            </a:r>
          </a:p>
        </p:txBody>
      </p:sp>
      <p:grpSp>
        <p:nvGrpSpPr>
          <p:cNvPr id="17" name="Group 16"/>
          <p:cNvGrpSpPr/>
          <p:nvPr userDrawn="1"/>
        </p:nvGrpSpPr>
        <p:grpSpPr>
          <a:xfrm>
            <a:off x="1020773" y="2291368"/>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18791" y="4113968"/>
            <a:ext cx="9754420" cy="2742251"/>
          </a:xfrm>
          <a:prstGeom prst="rect">
            <a:avLst/>
          </a:prstGeom>
          <a:noFill/>
        </p:spPr>
        <p:txBody>
          <a:bodyPr wrap="none" lIns="182857" tIns="146285" rIns="182857" bIns="146285" rtlCol="0" anchor="ctr">
            <a:spAutoFit/>
          </a:bodyPr>
          <a:lstStyle/>
          <a:p>
            <a:pPr algn="ctr">
              <a:lnSpc>
                <a:spcPct val="90000"/>
              </a:lnSpc>
              <a:spcBef>
                <a:spcPts val="1200"/>
              </a:spcBef>
              <a:spcAft>
                <a:spcPts val="600"/>
              </a:spcAft>
            </a:pPr>
            <a:r>
              <a:rPr lang="en-US" sz="2200" b="1">
                <a:gradFill>
                  <a:gsLst>
                    <a:gs pos="2917">
                      <a:schemeClr val="tx1"/>
                    </a:gs>
                    <a:gs pos="30000">
                      <a:schemeClr val="tx1"/>
                    </a:gs>
                  </a:gsLst>
                  <a:lin ang="5400000" scaled="0"/>
                </a:gradFill>
              </a:rPr>
              <a:t>Microsoft Premier Support </a:t>
            </a:r>
            <a:r>
              <a:rPr lang="en-US" sz="2200">
                <a:gradFill>
                  <a:gsLst>
                    <a:gs pos="2917">
                      <a:schemeClr val="tx1"/>
                    </a:gs>
                    <a:gs pos="30000">
                      <a:schemeClr val="tx1"/>
                    </a:gs>
                  </a:gsLst>
                  <a:lin ang="5400000" scaled="0"/>
                </a:gradFill>
              </a:rPr>
              <a:t>content is </a:t>
            </a:r>
            <a:r>
              <a:rPr lang="en-US" sz="2200" b="1">
                <a:gradFill>
                  <a:gsLst>
                    <a:gs pos="2917">
                      <a:schemeClr val="tx1"/>
                    </a:gs>
                    <a:gs pos="30000">
                      <a:schemeClr val="tx1"/>
                    </a:gs>
                  </a:gsLst>
                  <a:lin ang="5400000" scaled="0"/>
                </a:gradFill>
              </a:rPr>
              <a:t>Confidential</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post Microsoft content to any blogs or external websites</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take photos or video of sessions or slides throughout the sessions</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audiences on-demand post-event (PDF format) </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1262762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10369"/>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701637"/>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a:t>
            </a:r>
          </a:p>
        </p:txBody>
      </p:sp>
    </p:spTree>
    <p:extLst>
      <p:ext uri="{BB962C8B-B14F-4D97-AF65-F5344CB8AC3E}">
        <p14:creationId xmlns:p14="http://schemas.microsoft.com/office/powerpoint/2010/main" val="207858847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238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143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image" Target="../media/image28.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theme" Target="../theme/theme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 id="2147483911" r:id="rId42"/>
    <p:sldLayoutId id="2147483941" r:id="rId43"/>
    <p:sldLayoutId id="2147484859" r:id="rId44"/>
    <p:sldLayoutId id="2147484860" r:id="rId45"/>
    <p:sldLayoutId id="2147484861" r:id="rId46"/>
    <p:sldLayoutId id="2147484862" r:id="rId47"/>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3" r:id="rId35"/>
    <p:sldLayoutId id="2147483994" r:id="rId36"/>
    <p:sldLayoutId id="2147483995" r:id="rId37"/>
    <p:sldLayoutId id="2147483996" r:id="rId38"/>
    <p:sldLayoutId id="2147483997" r:id="rId3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7.xml"/><Relationship Id="rId1" Type="http://schemas.openxmlformats.org/officeDocument/2006/relationships/tags" Target="../tags/tag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notesSlide" Target="../notesSlides/notesSlide7.xml"/><Relationship Id="rId7" Type="http://schemas.openxmlformats.org/officeDocument/2006/relationships/image" Target="../media/image91.svg"/><Relationship Id="rId12" Type="http://schemas.openxmlformats.org/officeDocument/2006/relationships/image" Target="../media/image96.png"/><Relationship Id="rId2" Type="http://schemas.openxmlformats.org/officeDocument/2006/relationships/slideLayout" Target="../slideLayouts/slideLayout67.xml"/><Relationship Id="rId1" Type="http://schemas.openxmlformats.org/officeDocument/2006/relationships/tags" Target="../tags/tag8.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sv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7.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2.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3.xml"/><Relationship Id="rId1" Type="http://schemas.openxmlformats.org/officeDocument/2006/relationships/tags" Target="../tags/tag11.xml"/><Relationship Id="rId5" Type="http://schemas.openxmlformats.org/officeDocument/2006/relationships/image" Target="../media/image99.svg"/><Relationship Id="rId4" Type="http://schemas.openxmlformats.org/officeDocument/2006/relationships/image" Target="../media/image9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7.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7.xml"/><Relationship Id="rId1" Type="http://schemas.openxmlformats.org/officeDocument/2006/relationships/tags" Target="../tags/tag13.xml"/><Relationship Id="rId5" Type="http://schemas.openxmlformats.org/officeDocument/2006/relationships/image" Target="../media/image101.svg"/><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41.xml"/><Relationship Id="rId5" Type="http://schemas.openxmlformats.org/officeDocument/2006/relationships/image" Target="../media/image102.png"/><Relationship Id="rId4" Type="http://schemas.openxmlformats.org/officeDocument/2006/relationships/image" Target="../media/image6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41.xml"/><Relationship Id="rId5" Type="http://schemas.openxmlformats.org/officeDocument/2006/relationships/image" Target="../media/image102.png"/><Relationship Id="rId4" Type="http://schemas.openxmlformats.org/officeDocument/2006/relationships/image" Target="../media/image70.sv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70.sv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70.sv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02.png"/><Relationship Id="rId4" Type="http://schemas.openxmlformats.org/officeDocument/2006/relationships/image" Target="../media/image71.sv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comments" Target="../comments/comment2.xml"/><Relationship Id="rId4" Type="http://schemas.openxmlformats.org/officeDocument/2006/relationships/image" Target="../media/image71.sv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03.png"/><Relationship Id="rId4" Type="http://schemas.openxmlformats.org/officeDocument/2006/relationships/image" Target="../media/image73.sv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7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73.sv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73.sv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73.sv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73.sv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73.sv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73.sv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73.sv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104.png"/><Relationship Id="rId4" Type="http://schemas.openxmlformats.org/officeDocument/2006/relationships/image" Target="../media/image75.sv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75.sv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75.svg"/></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5.sv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41.xml"/><Relationship Id="rId5" Type="http://schemas.openxmlformats.org/officeDocument/2006/relationships/image" Target="../media/image102.png"/><Relationship Id="rId4" Type="http://schemas.openxmlformats.org/officeDocument/2006/relationships/image" Target="../media/image77.sv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77.sv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77.sv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41.xml"/><Relationship Id="rId5" Type="http://schemas.openxmlformats.org/officeDocument/2006/relationships/image" Target="../media/image102.png"/><Relationship Id="rId4" Type="http://schemas.openxmlformats.org/officeDocument/2006/relationships/image" Target="../media/image79.sv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79.sv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9.sv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79.sv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79.sv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7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02.png"/><Relationship Id="rId4" Type="http://schemas.openxmlformats.org/officeDocument/2006/relationships/image" Target="../media/image81.sv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0.xml"/><Relationship Id="rId1" Type="http://schemas.openxmlformats.org/officeDocument/2006/relationships/themeOverride" Target="../theme/themeOverride1.xml"/><Relationship Id="rId5" Type="http://schemas.openxmlformats.org/officeDocument/2006/relationships/image" Target="../media/image81.sv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0.xml"/><Relationship Id="rId1" Type="http://schemas.openxmlformats.org/officeDocument/2006/relationships/themeOverride" Target="../theme/themeOverride2.xml"/><Relationship Id="rId5" Type="http://schemas.openxmlformats.org/officeDocument/2006/relationships/image" Target="../media/image81.sv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7.xml"/><Relationship Id="rId1" Type="http://schemas.openxmlformats.org/officeDocument/2006/relationships/tags" Target="../tags/tag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F7A763-A4F4-474A-A81B-2273C9229282}"/>
              </a:ext>
            </a:extLst>
          </p:cNvPr>
          <p:cNvSpPr>
            <a:spLocks noGrp="1"/>
          </p:cNvSpPr>
          <p:nvPr>
            <p:ph type="title"/>
          </p:nvPr>
        </p:nvSpPr>
        <p:spPr>
          <a:xfrm>
            <a:off x="407392" y="2433896"/>
            <a:ext cx="9630389" cy="738664"/>
          </a:xfrm>
        </p:spPr>
        <p:txBody>
          <a:bodyPr/>
          <a:lstStyle/>
          <a:p>
            <a:r>
              <a:rPr lang="en-US">
                <a:latin typeface="Segoe UI Semibold" panose="020B0702040204020203" pitchFamily="34" charset="0"/>
                <a:cs typeface="Segoe UI Semibold" panose="020B0702040204020203" pitchFamily="34" charset="0"/>
              </a:rPr>
              <a:t>Cloud Adoption Framework Landing Zone</a:t>
            </a:r>
          </a:p>
        </p:txBody>
      </p:sp>
      <p:sp>
        <p:nvSpPr>
          <p:cNvPr id="7" name="Text Placeholder 6">
            <a:extLst>
              <a:ext uri="{FF2B5EF4-FFF2-40B4-BE49-F238E27FC236}">
                <a16:creationId xmlns:a16="http://schemas.microsoft.com/office/drawing/2014/main" id="{E4EF528F-0A08-47C1-A1E1-0107D7DD5EA3}"/>
              </a:ext>
            </a:extLst>
          </p:cNvPr>
          <p:cNvSpPr>
            <a:spLocks noGrp="1"/>
          </p:cNvSpPr>
          <p:nvPr>
            <p:ph type="body" sz="quarter" idx="13"/>
          </p:nvPr>
        </p:nvSpPr>
        <p:spPr>
          <a:xfrm>
            <a:off x="582043" y="4699042"/>
            <a:ext cx="4174108" cy="830997"/>
          </a:xfrm>
        </p:spPr>
        <p:txBody>
          <a:bodyPr vert="horz" wrap="square" lIns="0" tIns="0" rIns="0" bIns="0" rtlCol="0" anchor="t">
            <a:spAutoFit/>
          </a:bodyPr>
          <a:lstStyle/>
          <a:p>
            <a:r>
              <a:rPr lang="en-US">
                <a:ea typeface="+mn-lt"/>
                <a:cs typeface="+mn-lt"/>
              </a:rPr>
              <a:t>Your Name</a:t>
            </a:r>
          </a:p>
          <a:p>
            <a:r>
              <a:rPr lang="en-US">
                <a:ea typeface="+mn-lt"/>
                <a:cs typeface="+mn-lt"/>
              </a:rPr>
              <a:t>Your Role</a:t>
            </a:r>
          </a:p>
          <a:p>
            <a:r>
              <a:rPr lang="en-US">
                <a:ea typeface="+mn-lt"/>
                <a:cs typeface="+mn-lt"/>
              </a:rPr>
              <a:t>Your Email</a:t>
            </a:r>
            <a:endParaRPr lang="en-US"/>
          </a:p>
        </p:txBody>
      </p:sp>
      <p:sp>
        <p:nvSpPr>
          <p:cNvPr id="8" name="Text Placeholder 7">
            <a:extLst>
              <a:ext uri="{FF2B5EF4-FFF2-40B4-BE49-F238E27FC236}">
                <a16:creationId xmlns:a16="http://schemas.microsoft.com/office/drawing/2014/main" id="{A8023CB7-6DFE-4335-83E0-4BCC921AA2A9}"/>
              </a:ext>
            </a:extLst>
          </p:cNvPr>
          <p:cNvSpPr>
            <a:spLocks noGrp="1"/>
          </p:cNvSpPr>
          <p:nvPr>
            <p:ph type="body" sz="quarter" idx="19"/>
          </p:nvPr>
        </p:nvSpPr>
        <p:spPr>
          <a:xfrm>
            <a:off x="307628" y="3118702"/>
            <a:ext cx="9468516" cy="1453298"/>
          </a:xfrm>
        </p:spPr>
        <p:txBody>
          <a:bodyPr/>
          <a:lstStyle/>
          <a:p>
            <a:r>
              <a:rPr lang="en-US">
                <a:latin typeface="Segoe UI Semibold" panose="020B0702040204020203" pitchFamily="34" charset="0"/>
                <a:cs typeface="Segoe UI Semibold" panose="020B0702040204020203" pitchFamily="34" charset="0"/>
              </a:rPr>
              <a:t>Assessment</a:t>
            </a:r>
          </a:p>
        </p:txBody>
      </p:sp>
      <p:sp>
        <p:nvSpPr>
          <p:cNvPr id="2" name="TextBox 1">
            <a:extLst>
              <a:ext uri="{FF2B5EF4-FFF2-40B4-BE49-F238E27FC236}">
                <a16:creationId xmlns:a16="http://schemas.microsoft.com/office/drawing/2014/main" id="{97AB4E7E-8183-4B9F-B7E5-6751FD601E89}"/>
              </a:ext>
            </a:extLst>
          </p:cNvPr>
          <p:cNvSpPr txBox="1"/>
          <p:nvPr/>
        </p:nvSpPr>
        <p:spPr>
          <a:xfrm>
            <a:off x="582043" y="3845351"/>
            <a:ext cx="6737926" cy="369332"/>
          </a:xfrm>
          <a:prstGeom prst="rect">
            <a:avLst/>
          </a:prstGeom>
          <a:noFill/>
        </p:spPr>
        <p:txBody>
          <a:bodyPr wrap="square">
            <a:spAutoFit/>
          </a:bodyPr>
          <a:lstStyle/>
          <a:p>
            <a:r>
              <a:rPr lang="en-US">
                <a:solidFill>
                  <a:schemeClr val="bg1"/>
                </a:solidFill>
              </a:rPr>
              <a:t>Summary Report for: Your Company </a:t>
            </a:r>
          </a:p>
        </p:txBody>
      </p:sp>
    </p:spTree>
    <p:extLst>
      <p:ext uri="{BB962C8B-B14F-4D97-AF65-F5344CB8AC3E}">
        <p14:creationId xmlns:p14="http://schemas.microsoft.com/office/powerpoint/2010/main" val="191994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p:txBody>
          <a:bodyPr/>
          <a:lstStyle/>
          <a:p>
            <a:r>
              <a:rPr lang="en-US" sz="3529"/>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00DF64D5-98C8-4AF0-9F7D-05A678BCC172}"/>
              </a:ext>
            </a:extLst>
          </p:cNvPr>
          <p:cNvSpPr txBox="1">
            <a:spLocks/>
          </p:cNvSpPr>
          <p:nvPr/>
        </p:nvSpPr>
        <p:spPr>
          <a:xfrm>
            <a:off x="675103" y="2403822"/>
            <a:ext cx="4790685" cy="2954655"/>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4735" marR="0" lvl="0" indent="-404735" algn="l" defTabSz="932563" rtl="0" eaLnBrk="1" fontAlgn="auto" latinLnBrk="0" hangingPunct="1">
              <a:lnSpc>
                <a:spcPct val="100000"/>
              </a:lnSpc>
              <a:spcBef>
                <a:spcPct val="20000"/>
              </a:spcBef>
              <a:spcAft>
                <a:spcPts val="0"/>
              </a:spcAft>
              <a:buClr>
                <a:srgbClr val="0078D4"/>
              </a:buClr>
              <a:buSzPct val="90000"/>
              <a:buFont typeface="Wingdings" panose="05000000000000000000" pitchFamily="2" charset="2"/>
              <a:buChar char=""/>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Aligned to business priorities</a:t>
            </a:r>
          </a:p>
          <a:p>
            <a:pPr marL="404735" marR="0" lvl="0" indent="-404735" algn="l" defTabSz="932563" rtl="0" eaLnBrk="1" fontAlgn="auto" latinLnBrk="0" hangingPunct="1">
              <a:lnSpc>
                <a:spcPct val="100000"/>
              </a:lnSpc>
              <a:spcBef>
                <a:spcPct val="20000"/>
              </a:spcBef>
              <a:spcAft>
                <a:spcPts val="0"/>
              </a:spcAft>
              <a:buClr>
                <a:srgbClr val="0078D4"/>
              </a:buClr>
              <a:buSzPct val="90000"/>
              <a:buFont typeface="Wingdings" panose="05000000000000000000" pitchFamily="2" charset="2"/>
              <a:buChar char=""/>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Cloud-design considerations</a:t>
            </a:r>
          </a:p>
          <a:p>
            <a:pPr marL="404735" marR="0" lvl="0" indent="-404735" algn="l" defTabSz="932563" rtl="0" eaLnBrk="1" fontAlgn="auto" latinLnBrk="0" hangingPunct="1">
              <a:lnSpc>
                <a:spcPct val="100000"/>
              </a:lnSpc>
              <a:spcBef>
                <a:spcPct val="20000"/>
              </a:spcBef>
              <a:spcAft>
                <a:spcPts val="0"/>
              </a:spcAft>
              <a:buClr>
                <a:srgbClr val="0078D4"/>
              </a:buClr>
              <a:buSzPct val="90000"/>
              <a:buFont typeface="Wingdings" panose="05000000000000000000" pitchFamily="2" charset="2"/>
              <a:buChar char=""/>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Adapted for cloud operating model</a:t>
            </a:r>
          </a:p>
          <a:p>
            <a:pPr marL="404735" marR="0" lvl="0" indent="-404735" algn="l" defTabSz="932563" rtl="0" eaLnBrk="1" fontAlgn="auto" latinLnBrk="0" hangingPunct="1">
              <a:lnSpc>
                <a:spcPct val="100000"/>
              </a:lnSpc>
              <a:spcBef>
                <a:spcPct val="20000"/>
              </a:spcBef>
              <a:spcAft>
                <a:spcPts val="0"/>
              </a:spcAft>
              <a:buClr>
                <a:srgbClr val="0078D4"/>
              </a:buClr>
              <a:buSzPct val="90000"/>
              <a:buFont typeface="Wingdings" panose="05000000000000000000" pitchFamily="2" charset="2"/>
              <a:buChar char=""/>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Ready for cloud applications</a:t>
            </a:r>
          </a:p>
          <a:p>
            <a:pPr marL="404735" marR="0" lvl="0" indent="-404735" algn="l" defTabSz="932563" rtl="0" eaLnBrk="1" fontAlgn="auto" latinLnBrk="0" hangingPunct="1">
              <a:lnSpc>
                <a:spcPct val="100000"/>
              </a:lnSpc>
              <a:spcBef>
                <a:spcPct val="20000"/>
              </a:spcBef>
              <a:spcAft>
                <a:spcPts val="0"/>
              </a:spcAft>
              <a:buClr>
                <a:srgbClr val="0078D4"/>
              </a:buClr>
              <a:buSzPct val="90000"/>
              <a:buFont typeface="Wingdings" panose="05000000000000000000" pitchFamily="2" charset="2"/>
              <a:buChar char=""/>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Adaptable to grow and expand</a:t>
            </a:r>
          </a:p>
          <a:p>
            <a:pPr marL="404735" marR="0" lvl="0" indent="-404735" algn="l" defTabSz="932563" rtl="0" eaLnBrk="1" fontAlgn="auto" latinLnBrk="0" hangingPunct="1">
              <a:lnSpc>
                <a:spcPct val="100000"/>
              </a:lnSpc>
              <a:spcBef>
                <a:spcPct val="20000"/>
              </a:spcBef>
              <a:spcAft>
                <a:spcPts val="0"/>
              </a:spcAft>
              <a:buClr>
                <a:srgbClr val="0078D4"/>
              </a:buClr>
              <a:buSzPct val="90000"/>
              <a:buFont typeface="Wingdings" panose="05000000000000000000" pitchFamily="2" charset="2"/>
              <a:buChar char=""/>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Compliant </a:t>
            </a:r>
          </a:p>
        </p:txBody>
      </p:sp>
      <p:sp>
        <p:nvSpPr>
          <p:cNvPr id="25" name="Content Placeholder 2">
            <a:extLst>
              <a:ext uri="{FF2B5EF4-FFF2-40B4-BE49-F238E27FC236}">
                <a16:creationId xmlns:a16="http://schemas.microsoft.com/office/drawing/2014/main" id="{3D2DB3FD-F619-4219-AFFD-5C64D8059DE5}"/>
              </a:ext>
            </a:extLst>
          </p:cNvPr>
          <p:cNvSpPr txBox="1">
            <a:spLocks/>
          </p:cNvSpPr>
          <p:nvPr/>
        </p:nvSpPr>
        <p:spPr>
          <a:xfrm>
            <a:off x="8775408" y="2416132"/>
            <a:ext cx="3280754" cy="293003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Agile</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Cutting-edge innovation</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Secure</a:t>
            </a:r>
          </a:p>
        </p:txBody>
      </p:sp>
      <p:grpSp>
        <p:nvGrpSpPr>
          <p:cNvPr id="26" name="Group 25">
            <a:extLst>
              <a:ext uri="{FF2B5EF4-FFF2-40B4-BE49-F238E27FC236}">
                <a16:creationId xmlns:a16="http://schemas.microsoft.com/office/drawing/2014/main" id="{855C93F7-5DAF-49C4-988C-FC6FC0E41D98}"/>
              </a:ext>
            </a:extLst>
          </p:cNvPr>
          <p:cNvGrpSpPr/>
          <p:nvPr/>
        </p:nvGrpSpPr>
        <p:grpSpPr>
          <a:xfrm>
            <a:off x="5184908" y="2403822"/>
            <a:ext cx="2703121" cy="2982002"/>
            <a:chOff x="4985230" y="2589261"/>
            <a:chExt cx="2703504" cy="2982425"/>
          </a:xfrm>
          <a:solidFill>
            <a:srgbClr val="50E6FF"/>
          </a:solidFill>
        </p:grpSpPr>
        <p:pic>
          <p:nvPicPr>
            <p:cNvPr id="27" name="Graphic 26" descr="Back">
              <a:extLst>
                <a:ext uri="{FF2B5EF4-FFF2-40B4-BE49-F238E27FC236}">
                  <a16:creationId xmlns:a16="http://schemas.microsoft.com/office/drawing/2014/main" id="{E8AC694F-D157-4326-AB65-B2DBBA2B55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5231" y="2868183"/>
              <a:ext cx="2703503" cy="2703503"/>
            </a:xfrm>
            <a:prstGeom prst="rect">
              <a:avLst/>
            </a:prstGeom>
          </p:spPr>
        </p:pic>
        <p:pic>
          <p:nvPicPr>
            <p:cNvPr id="28" name="Graphic 27" descr="Back">
              <a:extLst>
                <a:ext uri="{FF2B5EF4-FFF2-40B4-BE49-F238E27FC236}">
                  <a16:creationId xmlns:a16="http://schemas.microsoft.com/office/drawing/2014/main" id="{35CDF9DA-DF96-4DF3-9272-1998DA2E9E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4985230" y="2589261"/>
              <a:ext cx="2703503" cy="2703503"/>
            </a:xfrm>
            <a:prstGeom prst="rect">
              <a:avLst/>
            </a:prstGeom>
          </p:spPr>
        </p:pic>
      </p:grpSp>
      <p:pic>
        <p:nvPicPr>
          <p:cNvPr id="29" name="Graphic 28" descr="Lights On">
            <a:extLst>
              <a:ext uri="{FF2B5EF4-FFF2-40B4-BE49-F238E27FC236}">
                <a16:creationId xmlns:a16="http://schemas.microsoft.com/office/drawing/2014/main" id="{F5F5095C-3A04-448C-AC36-6DF23024FC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3475" y="3445069"/>
            <a:ext cx="914270" cy="914270"/>
          </a:xfrm>
          <a:prstGeom prst="rect">
            <a:avLst/>
          </a:prstGeom>
        </p:spPr>
      </p:pic>
      <p:pic>
        <p:nvPicPr>
          <p:cNvPr id="30" name="Graphic 29" descr="Shield Tick">
            <a:extLst>
              <a:ext uri="{FF2B5EF4-FFF2-40B4-BE49-F238E27FC236}">
                <a16:creationId xmlns:a16="http://schemas.microsoft.com/office/drawing/2014/main" id="{D6C5987A-4C5F-40C5-A8AA-72EA21F2EB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73475" y="4673462"/>
            <a:ext cx="914270" cy="914270"/>
          </a:xfrm>
          <a:prstGeom prst="rect">
            <a:avLst/>
          </a:prstGeom>
        </p:spPr>
      </p:pic>
      <p:pic>
        <p:nvPicPr>
          <p:cNvPr id="31" name="Graphic 30" descr="Shuffle">
            <a:extLst>
              <a:ext uri="{FF2B5EF4-FFF2-40B4-BE49-F238E27FC236}">
                <a16:creationId xmlns:a16="http://schemas.microsoft.com/office/drawing/2014/main" id="{5D93D995-68F9-4281-A01F-BF4CAA306B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3475" y="2216677"/>
            <a:ext cx="914270" cy="914270"/>
          </a:xfrm>
          <a:prstGeom prst="rect">
            <a:avLst/>
          </a:prstGeom>
        </p:spPr>
      </p:pic>
      <p:sp>
        <p:nvSpPr>
          <p:cNvPr id="11" name="Title 1">
            <a:extLst>
              <a:ext uri="{FF2B5EF4-FFF2-40B4-BE49-F238E27FC236}">
                <a16:creationId xmlns:a16="http://schemas.microsoft.com/office/drawing/2014/main" id="{24D09DAC-66D8-4008-A58C-9CB2E360FB7B}"/>
              </a:ext>
            </a:extLst>
          </p:cNvPr>
          <p:cNvSpPr>
            <a:spLocks noGrp="1"/>
          </p:cNvSpPr>
          <p:nvPr>
            <p:ph type="title"/>
          </p:nvPr>
        </p:nvSpPr>
        <p:spPr>
          <a:xfrm>
            <a:off x="455995" y="620428"/>
            <a:ext cx="11306469" cy="403137"/>
          </a:xfrm>
        </p:spPr>
        <p:txBody>
          <a:bodyPr/>
          <a:lstStyle/>
          <a:p>
            <a:r>
              <a:rPr lang="en-US" sz="3529"/>
              <a:t>The value of creating cloud-ready environments</a:t>
            </a:r>
          </a:p>
        </p:txBody>
      </p:sp>
    </p:spTree>
    <p:custDataLst>
      <p:tags r:id="rId1"/>
    </p:custDataLst>
    <p:extLst>
      <p:ext uri="{BB962C8B-B14F-4D97-AF65-F5344CB8AC3E}">
        <p14:creationId xmlns:p14="http://schemas.microsoft.com/office/powerpoint/2010/main" val="1824462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F90C40D7-9E24-4ABE-A559-F0B20D1A3C2E}"/>
              </a:ext>
            </a:extLst>
          </p:cNvPr>
          <p:cNvSpPr>
            <a:spLocks noGrp="1"/>
          </p:cNvSpPr>
          <p:nvPr>
            <p:ph type="title"/>
          </p:nvPr>
        </p:nvSpPr>
        <p:spPr>
          <a:xfrm>
            <a:off x="589045" y="2873494"/>
            <a:ext cx="3181576" cy="1107839"/>
          </a:xfrm>
        </p:spPr>
        <p:txBody>
          <a:bodyPr/>
          <a:lstStyle/>
          <a:p>
            <a:r>
              <a:rPr lang="en-US" sz="3529"/>
              <a:t>Azure landing zones</a:t>
            </a:r>
          </a:p>
        </p:txBody>
      </p:sp>
      <p:sp>
        <p:nvSpPr>
          <p:cNvPr id="12" name="Text Placeholder 3">
            <a:extLst>
              <a:ext uri="{FF2B5EF4-FFF2-40B4-BE49-F238E27FC236}">
                <a16:creationId xmlns:a16="http://schemas.microsoft.com/office/drawing/2014/main" id="{D23DC621-7EF0-47B2-9B66-C23B9A730274}"/>
              </a:ext>
            </a:extLst>
          </p:cNvPr>
          <p:cNvSpPr txBox="1">
            <a:spLocks/>
          </p:cNvSpPr>
          <p:nvPr/>
        </p:nvSpPr>
        <p:spPr>
          <a:xfrm>
            <a:off x="5034466" y="1224551"/>
            <a:ext cx="6323329" cy="440889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745">
                <a:latin typeface="+mn-lt"/>
              </a:rPr>
              <a:t>Azure landing zones help customers </a:t>
            </a:r>
            <a:r>
              <a:rPr lang="en-US" sz="2745">
                <a:solidFill>
                  <a:schemeClr val="tx2"/>
                </a:solidFill>
                <a:latin typeface="+mn-lt"/>
              </a:rPr>
              <a:t>set up their Azure environment </a:t>
            </a:r>
            <a:r>
              <a:rPr lang="en-US" sz="2745">
                <a:latin typeface="+mn-lt"/>
              </a:rPr>
              <a:t>for scale, security, governance, networking, and identity. </a:t>
            </a:r>
          </a:p>
          <a:p>
            <a:endParaRPr lang="en-US" sz="2745">
              <a:latin typeface="+mn-lt"/>
            </a:endParaRPr>
          </a:p>
          <a:p>
            <a:r>
              <a:rPr lang="en-US" sz="2745">
                <a:latin typeface="+mn-lt"/>
              </a:rPr>
              <a:t>Azure landing zones:</a:t>
            </a:r>
          </a:p>
          <a:p>
            <a:pPr marL="457112" indent="-457112">
              <a:buFont typeface="Arial" panose="020B0604020202020204" pitchFamily="34" charset="0"/>
              <a:buChar char="•"/>
            </a:pPr>
            <a:r>
              <a:rPr lang="en-US" sz="2745">
                <a:latin typeface="+mn-lt"/>
              </a:rPr>
              <a:t>Enable </a:t>
            </a:r>
            <a:r>
              <a:rPr lang="en-US" sz="2745">
                <a:solidFill>
                  <a:schemeClr val="tx2"/>
                </a:solidFill>
                <a:latin typeface="+mn-lt"/>
              </a:rPr>
              <a:t>migrations and net new apps</a:t>
            </a:r>
          </a:p>
          <a:p>
            <a:pPr marL="457112" indent="-457112">
              <a:buFont typeface="Arial" panose="020B0604020202020204" pitchFamily="34" charset="0"/>
              <a:buChar char="•"/>
            </a:pPr>
            <a:r>
              <a:rPr lang="en-US" sz="2745">
                <a:latin typeface="+mn-lt"/>
              </a:rPr>
              <a:t>Consider </a:t>
            </a:r>
            <a:r>
              <a:rPr lang="en-US" sz="2745">
                <a:solidFill>
                  <a:schemeClr val="tx2"/>
                </a:solidFill>
                <a:latin typeface="+mn-lt"/>
              </a:rPr>
              <a:t>all platform resources </a:t>
            </a:r>
          </a:p>
          <a:p>
            <a:pPr marL="457112" indent="-457112">
              <a:buFont typeface="Arial" panose="020B0604020202020204" pitchFamily="34" charset="0"/>
              <a:buChar char="•"/>
            </a:pPr>
            <a:r>
              <a:rPr lang="en-US" sz="2745">
                <a:solidFill>
                  <a:schemeClr val="tx2"/>
                </a:solidFill>
                <a:latin typeface="+mn-lt"/>
              </a:rPr>
              <a:t>Don't differentiate between IaaS or PaaS</a:t>
            </a:r>
          </a:p>
        </p:txBody>
      </p:sp>
      <p:cxnSp>
        <p:nvCxnSpPr>
          <p:cNvPr id="13" name="Straight Connector 12">
            <a:extLst>
              <a:ext uri="{FF2B5EF4-FFF2-40B4-BE49-F238E27FC236}">
                <a16:creationId xmlns:a16="http://schemas.microsoft.com/office/drawing/2014/main" id="{FF746B94-EE3B-4CF9-9FAC-85E929D526FF}"/>
              </a:ext>
            </a:extLst>
          </p:cNvPr>
          <p:cNvCxnSpPr>
            <a:cxnSpLocks/>
          </p:cNvCxnSpPr>
          <p:nvPr/>
        </p:nvCxnSpPr>
        <p:spPr>
          <a:xfrm>
            <a:off x="4354939" y="2472424"/>
            <a:ext cx="0" cy="1909978"/>
          </a:xfrm>
          <a:prstGeom prst="line">
            <a:avLst/>
          </a:prstGeom>
          <a:ln w="28575">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cxnSp>
    </p:spTree>
    <p:custDataLst>
      <p:tags r:id="rId1"/>
    </p:custDataLst>
    <p:extLst>
      <p:ext uri="{BB962C8B-B14F-4D97-AF65-F5344CB8AC3E}">
        <p14:creationId xmlns:p14="http://schemas.microsoft.com/office/powerpoint/2010/main" val="2937954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1000"/>
                                        <p:tgtEl>
                                          <p:spTgt spid="12">
                                            <p:txEl>
                                              <p:pRg st="2" end="2"/>
                                            </p:txEl>
                                          </p:spTgt>
                                        </p:tgtEl>
                                      </p:cBhvr>
                                    </p:animEffect>
                                    <p:anim calcmode="lin" valueType="num">
                                      <p:cBhvr>
                                        <p:cTn id="8"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fade">
                                      <p:cBhvr>
                                        <p:cTn id="12" dur="1000"/>
                                        <p:tgtEl>
                                          <p:spTgt spid="12">
                                            <p:txEl>
                                              <p:pRg st="3" end="3"/>
                                            </p:txEl>
                                          </p:spTgt>
                                        </p:tgtEl>
                                      </p:cBhvr>
                                    </p:animEffect>
                                    <p:anim calcmode="lin" valueType="num">
                                      <p:cBhvr>
                                        <p:cTn id="13"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1000"/>
                                        <p:tgtEl>
                                          <p:spTgt spid="12">
                                            <p:txEl>
                                              <p:pRg st="4" end="4"/>
                                            </p:txEl>
                                          </p:spTgt>
                                        </p:tgtEl>
                                      </p:cBhvr>
                                    </p:animEffect>
                                    <p:anim calcmode="lin" valueType="num">
                                      <p:cBhvr>
                                        <p:cTn id="18"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1000"/>
                                        <p:tgtEl>
                                          <p:spTgt spid="12">
                                            <p:txEl>
                                              <p:pRg st="5" end="5"/>
                                            </p:txEl>
                                          </p:spTgt>
                                        </p:tgtEl>
                                      </p:cBhvr>
                                    </p:animEffect>
                                    <p:anim calcmode="lin" valueType="num">
                                      <p:cBhvr>
                                        <p:cTn id="23"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87B2203-5C2F-4126-8A4E-C446AD72DC5B}"/>
              </a:ext>
            </a:extLst>
          </p:cNvPr>
          <p:cNvSpPr/>
          <p:nvPr/>
        </p:nvSpPr>
        <p:spPr bwMode="auto">
          <a:xfrm>
            <a:off x="585766" y="2910739"/>
            <a:ext cx="25683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b="1">
                <a:solidFill>
                  <a:srgbClr val="000000"/>
                </a:solidFill>
                <a:latin typeface="Segoe UI Semibold"/>
                <a:ea typeface="+mn-lt"/>
                <a:cs typeface="Segoe UI Semibold"/>
              </a:rPr>
              <a:t>Define strategy</a:t>
            </a:r>
          </a:p>
          <a:p>
            <a:pPr defTabSz="914367">
              <a:defRPr/>
            </a:pPr>
            <a:r>
              <a:rPr lang="en-US" sz="1600">
                <a:solidFill>
                  <a:srgbClr val="000000"/>
                </a:solidFill>
                <a:latin typeface="Segoe UI"/>
                <a:ea typeface="Segoe UI Black"/>
                <a:cs typeface="Calibri" panose="020F0502020204030204"/>
              </a:rPr>
              <a:t>Define business justification and expected outcomes </a:t>
            </a:r>
            <a:endParaRPr lang="en-US" sz="1600">
              <a:solidFill>
                <a:srgbClr val="000000"/>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513" y="2910739"/>
            <a:ext cx="2422342"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rgbClr val="000000"/>
                </a:solidFill>
                <a:latin typeface="Segoe UI Semibold"/>
                <a:ea typeface="Segoe UI" pitchFamily="34" charset="0"/>
                <a:cs typeface="Segoe UI" pitchFamily="34" charset="0"/>
              </a:rPr>
              <a:t>Plan</a:t>
            </a:r>
          </a:p>
          <a:p>
            <a:pPr defTabSz="914367">
              <a:defRPr/>
            </a:pPr>
            <a:r>
              <a:rPr lang="en-US" sz="1600">
                <a:solidFill>
                  <a:srgbClr val="000000"/>
                </a:solidFill>
                <a:latin typeface="Segoe UI"/>
                <a:ea typeface="+mn-lt"/>
                <a:cs typeface="Calibri" panose="020F0502020204030204"/>
              </a:rPr>
              <a:t>Align actionable cloud adoption plan to business outcomes</a:t>
            </a:r>
            <a:endParaRPr lang="en-US" sz="1600">
              <a:solidFill>
                <a:srgbClr val="000000"/>
              </a:solidFill>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57" y="2910739"/>
            <a:ext cx="2536895"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rgbClr val="000000"/>
                </a:solidFill>
                <a:latin typeface="Segoe UI Semibold"/>
                <a:ea typeface="Segoe UI" pitchFamily="34" charset="0"/>
                <a:cs typeface="Segoe UI" pitchFamily="34" charset="0"/>
              </a:rPr>
              <a:t>Ready</a:t>
            </a:r>
          </a:p>
          <a:p>
            <a:pPr defTabSz="914367">
              <a:defRPr/>
            </a:pPr>
            <a:r>
              <a:rPr lang="en-US" sz="1600">
                <a:solidFill>
                  <a:srgbClr val="000000"/>
                </a:solidFill>
                <a:latin typeface="Segoe UI"/>
                <a:ea typeface="+mn-lt"/>
                <a:cs typeface="Calibri" panose="020F0502020204030204"/>
              </a:rPr>
              <a:t>Prepare people, process and environment for change</a:t>
            </a:r>
            <a:endParaRPr lang="en-US" sz="1600">
              <a:solidFill>
                <a:srgbClr val="000000"/>
              </a:solidFill>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004" y="2910739"/>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rgbClr val="000000"/>
                </a:solidFill>
                <a:latin typeface="Segoe UI Semibold"/>
                <a:ea typeface="Segoe UI" pitchFamily="34" charset="0"/>
                <a:cs typeface="Segoe UI" pitchFamily="34" charset="0"/>
              </a:rPr>
              <a:t>Adopt</a:t>
            </a:r>
          </a:p>
          <a:p>
            <a:pPr defTabSz="932114" fontAlgn="base">
              <a:lnSpc>
                <a:spcPct val="90000"/>
              </a:lnSpc>
              <a:spcBef>
                <a:spcPct val="0"/>
              </a:spcBef>
              <a:spcAft>
                <a:spcPts val="600"/>
              </a:spcAft>
              <a:defRPr/>
            </a:pPr>
            <a:r>
              <a:rPr lang="en-US" sz="1600" b="1">
                <a:solidFill>
                  <a:srgbClr val="000000"/>
                </a:solidFill>
                <a:latin typeface="Segoe UI"/>
                <a:cs typeface="Segoe UI" pitchFamily="34" charset="0"/>
              </a:rPr>
              <a:t>Migrate</a:t>
            </a:r>
            <a:r>
              <a:rPr lang="en-US" sz="1600">
                <a:solidFill>
                  <a:srgbClr val="000000"/>
                </a:solidFill>
                <a:latin typeface="Segoe UI"/>
                <a:cs typeface="Segoe UI" pitchFamily="34" charset="0"/>
              </a:rPr>
              <a:t> or </a:t>
            </a:r>
            <a:r>
              <a:rPr lang="en-US" sz="1600" b="1">
                <a:solidFill>
                  <a:srgbClr val="000000"/>
                </a:solidFill>
                <a:latin typeface="Segoe UI"/>
                <a:cs typeface="Segoe UI" pitchFamily="34" charset="0"/>
              </a:rPr>
              <a:t>Innovate</a:t>
            </a:r>
          </a:p>
          <a:p>
            <a:pPr defTabSz="932114" fontAlgn="base">
              <a:lnSpc>
                <a:spcPct val="90000"/>
              </a:lnSpc>
              <a:spcBef>
                <a:spcPct val="0"/>
              </a:spcBef>
              <a:spcAft>
                <a:spcPts val="600"/>
              </a:spcAft>
              <a:defRPr/>
            </a:pPr>
            <a:r>
              <a:rPr lang="en-US" sz="1600">
                <a:solidFill>
                  <a:srgbClr val="000000"/>
                </a:solidFill>
                <a:latin typeface="Segoe UI"/>
                <a:ea typeface="+mn-lt"/>
                <a:cs typeface="Calibri" panose="020F0502020204030204"/>
              </a:rPr>
              <a:t>Implement desired changes across IT and business processes</a:t>
            </a:r>
          </a:p>
          <a:p>
            <a:pPr defTabSz="932114" fontAlgn="base">
              <a:lnSpc>
                <a:spcPct val="90000"/>
              </a:lnSpc>
              <a:spcBef>
                <a:spcPct val="0"/>
              </a:spcBef>
              <a:spcAft>
                <a:spcPts val="600"/>
              </a:spcAft>
              <a:defRPr/>
            </a:pPr>
            <a:endParaRPr lang="en-US" sz="1200">
              <a:solidFill>
                <a:srgbClr val="000000"/>
              </a:soli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385" y="4900151"/>
            <a:ext cx="24004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rgbClr val="000000"/>
                </a:solidFill>
                <a:latin typeface="Segoe UI Semibold"/>
                <a:ea typeface="Segoe UI" pitchFamily="34" charset="0"/>
                <a:cs typeface="Segoe UI" pitchFamily="34" charset="0"/>
              </a:rPr>
              <a:t>Govern</a:t>
            </a:r>
          </a:p>
          <a:p>
            <a:pPr defTabSz="914367">
              <a:defRPr/>
            </a:pPr>
            <a:r>
              <a:rPr lang="en-US" sz="1600">
                <a:solidFill>
                  <a:srgbClr val="000000"/>
                </a:solidFill>
                <a:latin typeface="Segoe UI"/>
                <a:ea typeface="+mn-lt"/>
                <a:cs typeface="Calibri" panose="020F0502020204030204"/>
              </a:rPr>
              <a:t>Comply, control and secure</a:t>
            </a:r>
          </a:p>
          <a:p>
            <a:pPr defTabSz="932114" fontAlgn="base">
              <a:lnSpc>
                <a:spcPct val="90000"/>
              </a:lnSpc>
              <a:spcBef>
                <a:spcPct val="0"/>
              </a:spcBef>
              <a:spcAft>
                <a:spcPts val="600"/>
              </a:spcAft>
              <a:defRPr/>
            </a:pPr>
            <a:endParaRPr lang="en-US" sz="1200">
              <a:solidFill>
                <a:srgbClr val="000000"/>
              </a:soli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131" y="4900151"/>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a:solidFill>
                  <a:srgbClr val="000000"/>
                </a:solidFill>
                <a:latin typeface="Segoe UI Semibold"/>
                <a:ea typeface="Segoe UI" pitchFamily="34" charset="0"/>
                <a:cs typeface="Segoe UI" pitchFamily="34" charset="0"/>
              </a:rPr>
              <a:t>Manage</a:t>
            </a:r>
          </a:p>
          <a:p>
            <a:pPr defTabSz="932114" fontAlgn="base">
              <a:lnSpc>
                <a:spcPct val="90000"/>
              </a:lnSpc>
              <a:spcBef>
                <a:spcPct val="0"/>
              </a:spcBef>
              <a:spcAft>
                <a:spcPts val="600"/>
              </a:spcAft>
              <a:defRPr/>
            </a:pPr>
            <a:r>
              <a:rPr lang="en-US" sz="1600">
                <a:solidFill>
                  <a:srgbClr val="000000"/>
                </a:solidFill>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9283" y="3225125"/>
            <a:ext cx="642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958"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000000"/>
              </a:soli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318" y="3225125"/>
            <a:ext cx="1916928"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423"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000000"/>
              </a:solidFill>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135" y="3225125"/>
            <a:ext cx="1821706"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019"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000000"/>
              </a:soli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744729" y="5142251"/>
            <a:ext cx="1993106" cy="153534"/>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000000"/>
                </a:solidFill>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48802" y="5123121"/>
            <a:ext cx="1295032" cy="153534"/>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000000"/>
                </a:solidFill>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809" y="5209368"/>
            <a:ext cx="1666401"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437" y="2449781"/>
            <a:ext cx="297675" cy="368951"/>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505050"/>
                </a:solidFill>
                <a:latin typeface="Segoe UI"/>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11" y="2408483"/>
            <a:ext cx="453117" cy="451547"/>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481" y="2448395"/>
            <a:ext cx="371463" cy="371718"/>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049">
                <a:defRPr/>
              </a:pPr>
              <a:endParaRPr lang="en-US" sz="16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049">
                <a:defRPr/>
              </a:pPr>
              <a:endParaRPr lang="en-US" sz="16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049">
                <a:defRPr/>
              </a:pPr>
              <a:endParaRPr lang="en-US" sz="16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653" y="4579044"/>
            <a:ext cx="344935" cy="351491"/>
            <a:chOff x="5845334" y="4295775"/>
            <a:chExt cx="584835" cy="595951"/>
          </a:xfrm>
          <a:solidFill>
            <a:schemeClr val="tx2"/>
          </a:solidFill>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grpFill/>
            <a:ln>
              <a:solidFill>
                <a:schemeClr val="tx2"/>
              </a:solidFill>
            </a:ln>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spcBef>
                  <a:spcPct val="0"/>
                </a:spcBef>
                <a:spcAft>
                  <a:spcPct val="0"/>
                </a:spcAft>
                <a:defRPr/>
              </a:pPr>
              <a:endParaRPr lang="en-US">
                <a:solidFill>
                  <a:srgbClr val="000000"/>
                </a:soli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690" y="4605375"/>
            <a:ext cx="333587" cy="333575"/>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rgbClr val="000000"/>
                </a:solidFill>
                <a:latin typeface="Segoe UI"/>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937" y="2471667"/>
            <a:ext cx="463644" cy="325174"/>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a:solidFill>
                  <a:srgbClr val="505050"/>
                </a:solidFill>
                <a:latin typeface="Segoe UI"/>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2331" y="1193263"/>
            <a:ext cx="11016957" cy="923199"/>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19682" lvl="1" defTabSz="896354">
              <a:spcAft>
                <a:spcPts val="1345"/>
              </a:spcAft>
            </a:pPr>
            <a:r>
              <a:rPr lang="en-US" sz="1961" i="1">
                <a:solidFill>
                  <a:srgbClr val="0078D3"/>
                </a:solidFill>
                <a:latin typeface="Segoe UI "/>
              </a:rPr>
              <a:t>Proven business and technical guidance to help customers create and implement the </a:t>
            </a:r>
            <a:r>
              <a:rPr lang="en-US" sz="1961" b="1" i="1">
                <a:solidFill>
                  <a:srgbClr val="0078D3"/>
                </a:solidFill>
                <a:latin typeface="Segoe UI "/>
              </a:rPr>
              <a:t>business and technology strategies </a:t>
            </a:r>
            <a:r>
              <a:rPr lang="en-US" sz="1961" i="1">
                <a:solidFill>
                  <a:srgbClr val="0078D3"/>
                </a:solidFill>
                <a:latin typeface="Segoe UI "/>
              </a:rPr>
              <a:t>necessary to succeed in the cloud</a:t>
            </a:r>
          </a:p>
        </p:txBody>
      </p:sp>
      <p:sp>
        <p:nvSpPr>
          <p:cNvPr id="2" name="Rectangle 1">
            <a:extLst>
              <a:ext uri="{FF2B5EF4-FFF2-40B4-BE49-F238E27FC236}">
                <a16:creationId xmlns:a16="http://schemas.microsoft.com/office/drawing/2014/main" id="{14A44DC7-D996-47C1-9CA4-F99ADBDC9190}"/>
              </a:ext>
            </a:extLst>
          </p:cNvPr>
          <p:cNvSpPr/>
          <p:nvPr/>
        </p:nvSpPr>
        <p:spPr bwMode="auto">
          <a:xfrm>
            <a:off x="6025907" y="2212077"/>
            <a:ext cx="2718823" cy="2225019"/>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Title 1">
            <a:extLst>
              <a:ext uri="{FF2B5EF4-FFF2-40B4-BE49-F238E27FC236}">
                <a16:creationId xmlns:a16="http://schemas.microsoft.com/office/drawing/2014/main" id="{840511B6-AF1E-43B8-890E-685B2348EC98}"/>
              </a:ext>
            </a:extLst>
          </p:cNvPr>
          <p:cNvSpPr txBox="1">
            <a:spLocks/>
          </p:cNvSpPr>
          <p:nvPr/>
        </p:nvSpPr>
        <p:spPr>
          <a:xfrm>
            <a:off x="455995" y="620428"/>
            <a:ext cx="11306469" cy="403137"/>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pPr defTabSz="914192">
              <a:defRPr/>
            </a:pPr>
            <a:r>
              <a:rPr lang="en-US" sz="3529" spc="-147">
                <a:ln w="3175">
                  <a:noFill/>
                </a:ln>
                <a:solidFill>
                  <a:srgbClr val="000000"/>
                </a:solidFill>
                <a:latin typeface="Segoe UI Semibold" panose="020B0702040204020203" pitchFamily="34" charset="0"/>
                <a:cs typeface="Segoe UI Semibold" panose="020B0702040204020203" pitchFamily="34" charset="0"/>
              </a:rPr>
              <a:t>Microsoft Cloud Adoption Framework for Azure</a:t>
            </a:r>
          </a:p>
        </p:txBody>
      </p:sp>
    </p:spTree>
    <p:custDataLst>
      <p:tags r:id="rId1"/>
    </p:custDataLst>
    <p:extLst>
      <p:ext uri="{BB962C8B-B14F-4D97-AF65-F5344CB8AC3E}">
        <p14:creationId xmlns:p14="http://schemas.microsoft.com/office/powerpoint/2010/main" val="3822969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29" b="1"/>
              <a:t>Azure Landing Zones | Design Areas</a:t>
            </a:r>
            <a:endParaRPr lang="en-GB" sz="3529" b="1"/>
          </a:p>
        </p:txBody>
      </p:sp>
      <p:grpSp>
        <p:nvGrpSpPr>
          <p:cNvPr id="79" name="Group 78">
            <a:extLst>
              <a:ext uri="{FF2B5EF4-FFF2-40B4-BE49-F238E27FC236}">
                <a16:creationId xmlns:a16="http://schemas.microsoft.com/office/drawing/2014/main" id="{57463D30-36B0-4403-8BAA-BB336B2919E2}"/>
              </a:ext>
            </a:extLst>
          </p:cNvPr>
          <p:cNvGrpSpPr/>
          <p:nvPr/>
        </p:nvGrpSpPr>
        <p:grpSpPr>
          <a:xfrm>
            <a:off x="662300" y="1656876"/>
            <a:ext cx="2935271" cy="914729"/>
            <a:chOff x="786558" y="1658010"/>
            <a:chExt cx="2935687" cy="914859"/>
          </a:xfrm>
        </p:grpSpPr>
        <p:sp>
          <p:nvSpPr>
            <p:cNvPr id="6" name="Freeform: Shape 5">
              <a:extLst>
                <a:ext uri="{FF2B5EF4-FFF2-40B4-BE49-F238E27FC236}">
                  <a16:creationId xmlns:a16="http://schemas.microsoft.com/office/drawing/2014/main" id="{67148B4F-CC90-47BC-A272-66F92EDC0F51}"/>
                </a:ext>
              </a:extLst>
            </p:cNvPr>
            <p:cNvSpPr/>
            <p:nvPr/>
          </p:nvSpPr>
          <p:spPr>
            <a:xfrm>
              <a:off x="1927741" y="1658010"/>
              <a:ext cx="179450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Enterprise </a:t>
              </a:r>
              <a:r>
                <a:rPr lang="en-US" sz="1961">
                  <a:solidFill>
                    <a:srgbClr val="000000">
                      <a:hueOff val="0"/>
                      <a:satOff val="0"/>
                      <a:lumOff val="0"/>
                      <a:alphaOff val="0"/>
                    </a:srgbClr>
                  </a:solidFill>
                  <a:latin typeface="Segoe UI"/>
                </a:rPr>
                <a:t>Enrollment</a:t>
              </a:r>
            </a:p>
          </p:txBody>
        </p:sp>
        <p:grpSp>
          <p:nvGrpSpPr>
            <p:cNvPr id="31" name="Graphic 29" descr="Users">
              <a:extLst>
                <a:ext uri="{FF2B5EF4-FFF2-40B4-BE49-F238E27FC236}">
                  <a16:creationId xmlns:a16="http://schemas.microsoft.com/office/drawing/2014/main" id="{18CCFF7E-041E-4E9F-B958-A29A6CBEE4AC}"/>
                </a:ext>
              </a:extLst>
            </p:cNvPr>
            <p:cNvGrpSpPr/>
            <p:nvPr/>
          </p:nvGrpSpPr>
          <p:grpSpPr>
            <a:xfrm>
              <a:off x="786558" y="1865885"/>
              <a:ext cx="800099" cy="499109"/>
              <a:chOff x="786558" y="1865655"/>
              <a:chExt cx="800099" cy="499109"/>
            </a:xfrm>
            <a:solidFill>
              <a:srgbClr val="50E6FF"/>
            </a:solidFill>
          </p:grpSpPr>
          <p:sp>
            <p:nvSpPr>
              <p:cNvPr id="32" name="Freeform: Shape 31">
                <a:extLst>
                  <a:ext uri="{FF2B5EF4-FFF2-40B4-BE49-F238E27FC236}">
                    <a16:creationId xmlns:a16="http://schemas.microsoft.com/office/drawing/2014/main" id="{EC3F0D3E-DA6E-4741-AD96-90406B1B1350}"/>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33" name="Freeform: Shape 32">
                <a:extLst>
                  <a:ext uri="{FF2B5EF4-FFF2-40B4-BE49-F238E27FC236}">
                    <a16:creationId xmlns:a16="http://schemas.microsoft.com/office/drawing/2014/main" id="{F6ADBA8D-A533-4A38-8DDC-EE6D1ABDA0B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34" name="Freeform: Shape 33">
                <a:extLst>
                  <a:ext uri="{FF2B5EF4-FFF2-40B4-BE49-F238E27FC236}">
                    <a16:creationId xmlns:a16="http://schemas.microsoft.com/office/drawing/2014/main" id="{9FB6C853-C23D-4FE1-BB2D-F22C5019E24E}"/>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35" name="Freeform: Shape 34">
                <a:extLst>
                  <a:ext uri="{FF2B5EF4-FFF2-40B4-BE49-F238E27FC236}">
                    <a16:creationId xmlns:a16="http://schemas.microsoft.com/office/drawing/2014/main" id="{94BA865F-B104-4B19-8C5B-CA2DBDE73D7A}"/>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36" name="Freeform: Shape 35">
                <a:extLst>
                  <a:ext uri="{FF2B5EF4-FFF2-40B4-BE49-F238E27FC236}">
                    <a16:creationId xmlns:a16="http://schemas.microsoft.com/office/drawing/2014/main" id="{6A7667D8-DAD9-49EC-984A-DD13A6EBE4A1}"/>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37" name="Freeform: Shape 36">
                <a:extLst>
                  <a:ext uri="{FF2B5EF4-FFF2-40B4-BE49-F238E27FC236}">
                    <a16:creationId xmlns:a16="http://schemas.microsoft.com/office/drawing/2014/main" id="{7386E252-9397-4319-A144-E4E694D8644C}"/>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pPr defTabSz="914367"/>
                <a:endParaRPr lang="en-US" sz="1961">
                  <a:solidFill>
                    <a:srgbClr val="000000"/>
                  </a:solidFill>
                  <a:latin typeface="Segoe UI"/>
                </a:endParaRPr>
              </a:p>
            </p:txBody>
          </p:sp>
        </p:grpSp>
      </p:grpSp>
      <p:grpSp>
        <p:nvGrpSpPr>
          <p:cNvPr id="80" name="Group 79">
            <a:extLst>
              <a:ext uri="{FF2B5EF4-FFF2-40B4-BE49-F238E27FC236}">
                <a16:creationId xmlns:a16="http://schemas.microsoft.com/office/drawing/2014/main" id="{70689299-D4C8-4040-A553-74EB68B01F30}"/>
              </a:ext>
            </a:extLst>
          </p:cNvPr>
          <p:cNvGrpSpPr/>
          <p:nvPr/>
        </p:nvGrpSpPr>
        <p:grpSpPr>
          <a:xfrm>
            <a:off x="2786672" y="3389938"/>
            <a:ext cx="3257105" cy="914729"/>
            <a:chOff x="826628" y="3339529"/>
            <a:chExt cx="3257567" cy="914859"/>
          </a:xfrm>
        </p:grpSpPr>
        <p:sp>
          <p:nvSpPr>
            <p:cNvPr id="16" name="Freeform: Shape 15">
              <a:extLst>
                <a:ext uri="{FF2B5EF4-FFF2-40B4-BE49-F238E27FC236}">
                  <a16:creationId xmlns:a16="http://schemas.microsoft.com/office/drawing/2014/main" id="{29A55AA1-3FF8-4E87-A50B-34340159DED5}"/>
                </a:ext>
              </a:extLst>
            </p:cNvPr>
            <p:cNvSpPr/>
            <p:nvPr/>
          </p:nvSpPr>
          <p:spPr>
            <a:xfrm>
              <a:off x="1927741" y="3339529"/>
              <a:ext cx="21564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Network Topology &amp; Connectivity</a:t>
              </a:r>
              <a:endParaRPr lang="en-US" sz="1961">
                <a:solidFill>
                  <a:srgbClr val="000000">
                    <a:hueOff val="0"/>
                    <a:satOff val="0"/>
                    <a:lumOff val="0"/>
                    <a:alphaOff val="0"/>
                  </a:srgbClr>
                </a:solidFill>
                <a:latin typeface="Segoe UI"/>
              </a:endParaRPr>
            </a:p>
          </p:txBody>
        </p:sp>
        <p:pic>
          <p:nvPicPr>
            <p:cNvPr id="39" name="Graphic 38" descr="Network">
              <a:extLst>
                <a:ext uri="{FF2B5EF4-FFF2-40B4-BE49-F238E27FC236}">
                  <a16:creationId xmlns:a16="http://schemas.microsoft.com/office/drawing/2014/main" id="{FAEA2C92-07B5-4AAB-BF7C-6F20BC691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28" y="3339758"/>
              <a:ext cx="914400" cy="914400"/>
            </a:xfrm>
            <a:prstGeom prst="rect">
              <a:avLst/>
            </a:prstGeom>
          </p:spPr>
        </p:pic>
      </p:grpSp>
      <p:grpSp>
        <p:nvGrpSpPr>
          <p:cNvPr id="82" name="Group 81">
            <a:extLst>
              <a:ext uri="{FF2B5EF4-FFF2-40B4-BE49-F238E27FC236}">
                <a16:creationId xmlns:a16="http://schemas.microsoft.com/office/drawing/2014/main" id="{FFB511D9-FE61-466F-BD33-FC308739FCBA}"/>
              </a:ext>
            </a:extLst>
          </p:cNvPr>
          <p:cNvGrpSpPr/>
          <p:nvPr/>
        </p:nvGrpSpPr>
        <p:grpSpPr>
          <a:xfrm>
            <a:off x="4721447" y="1656876"/>
            <a:ext cx="2860233" cy="914729"/>
            <a:chOff x="4545929" y="1683442"/>
            <a:chExt cx="2860639" cy="914859"/>
          </a:xfrm>
        </p:grpSpPr>
        <p:sp>
          <p:nvSpPr>
            <p:cNvPr id="10" name="Freeform: Shape 9">
              <a:extLst>
                <a:ext uri="{FF2B5EF4-FFF2-40B4-BE49-F238E27FC236}">
                  <a16:creationId xmlns:a16="http://schemas.microsoft.com/office/drawing/2014/main" id="{0E9F97F5-25A4-413C-BE0F-7717664DB111}"/>
                </a:ext>
              </a:extLst>
            </p:cNvPr>
            <p:cNvSpPr/>
            <p:nvPr/>
          </p:nvSpPr>
          <p:spPr>
            <a:xfrm>
              <a:off x="5570842" y="1683442"/>
              <a:ext cx="1835726"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Identity</a:t>
              </a:r>
              <a:endParaRPr lang="en-US" sz="1961">
                <a:solidFill>
                  <a:srgbClr val="000000">
                    <a:hueOff val="0"/>
                    <a:satOff val="0"/>
                    <a:lumOff val="0"/>
                    <a:alphaOff val="0"/>
                  </a:srgbClr>
                </a:solidFill>
                <a:latin typeface="Segoe UI"/>
              </a:endParaRPr>
            </a:p>
          </p:txBody>
        </p:sp>
        <p:grpSp>
          <p:nvGrpSpPr>
            <p:cNvPr id="44" name="Graphic 42" descr="Employee badge">
              <a:extLst>
                <a:ext uri="{FF2B5EF4-FFF2-40B4-BE49-F238E27FC236}">
                  <a16:creationId xmlns:a16="http://schemas.microsoft.com/office/drawing/2014/main" id="{0A94D652-7BB2-4871-A257-5343C2F8DA8B}"/>
                </a:ext>
              </a:extLst>
            </p:cNvPr>
            <p:cNvGrpSpPr/>
            <p:nvPr/>
          </p:nvGrpSpPr>
          <p:grpSpPr>
            <a:xfrm>
              <a:off x="4545929" y="1817021"/>
              <a:ext cx="762000" cy="647700"/>
              <a:chOff x="5715000" y="3105150"/>
              <a:chExt cx="762000" cy="647700"/>
            </a:xfrm>
            <a:solidFill>
              <a:srgbClr val="50E6FF"/>
            </a:solidFill>
          </p:grpSpPr>
          <p:sp>
            <p:nvSpPr>
              <p:cNvPr id="45" name="Freeform: Shape 44">
                <a:extLst>
                  <a:ext uri="{FF2B5EF4-FFF2-40B4-BE49-F238E27FC236}">
                    <a16:creationId xmlns:a16="http://schemas.microsoft.com/office/drawing/2014/main" id="{72F37D20-A7E3-4813-8DC4-766536FD01E0}"/>
                  </a:ext>
                </a:extLst>
              </p:cNvPr>
              <p:cNvSpPr/>
              <p:nvPr/>
            </p:nvSpPr>
            <p:spPr>
              <a:xfrm>
                <a:off x="6038850" y="3105150"/>
                <a:ext cx="114300" cy="152400"/>
              </a:xfrm>
              <a:custGeom>
                <a:avLst/>
                <a:gdLst>
                  <a:gd name="connsiteX0" fmla="*/ 76200 w 114300"/>
                  <a:gd name="connsiteY0" fmla="*/ 152400 h 152400"/>
                  <a:gd name="connsiteX1" fmla="*/ 38100 w 114300"/>
                  <a:gd name="connsiteY1" fmla="*/ 152400 h 152400"/>
                  <a:gd name="connsiteX2" fmla="*/ 0 w 114300"/>
                  <a:gd name="connsiteY2" fmla="*/ 114300 h 152400"/>
                  <a:gd name="connsiteX3" fmla="*/ 0 w 114300"/>
                  <a:gd name="connsiteY3" fmla="*/ 38100 h 152400"/>
                  <a:gd name="connsiteX4" fmla="*/ 38100 w 114300"/>
                  <a:gd name="connsiteY4" fmla="*/ 0 h 152400"/>
                  <a:gd name="connsiteX5" fmla="*/ 76200 w 114300"/>
                  <a:gd name="connsiteY5" fmla="*/ 0 h 152400"/>
                  <a:gd name="connsiteX6" fmla="*/ 114300 w 114300"/>
                  <a:gd name="connsiteY6" fmla="*/ 38100 h 152400"/>
                  <a:gd name="connsiteX7" fmla="*/ 114300 w 114300"/>
                  <a:gd name="connsiteY7" fmla="*/ 114300 h 152400"/>
                  <a:gd name="connsiteX8" fmla="*/ 76200 w 1143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52400">
                    <a:moveTo>
                      <a:pt x="76200" y="152400"/>
                    </a:moveTo>
                    <a:lnTo>
                      <a:pt x="38100" y="152400"/>
                    </a:lnTo>
                    <a:cubicBezTo>
                      <a:pt x="17145" y="152400"/>
                      <a:pt x="0" y="135255"/>
                      <a:pt x="0" y="114300"/>
                    </a:cubicBezTo>
                    <a:lnTo>
                      <a:pt x="0" y="38100"/>
                    </a:lnTo>
                    <a:cubicBezTo>
                      <a:pt x="0" y="17145"/>
                      <a:pt x="17145" y="0"/>
                      <a:pt x="38100" y="0"/>
                    </a:cubicBezTo>
                    <a:lnTo>
                      <a:pt x="76200" y="0"/>
                    </a:lnTo>
                    <a:cubicBezTo>
                      <a:pt x="97155" y="0"/>
                      <a:pt x="114300" y="17145"/>
                      <a:pt x="114300" y="38100"/>
                    </a:cubicBezTo>
                    <a:lnTo>
                      <a:pt x="114300" y="114300"/>
                    </a:lnTo>
                    <a:cubicBezTo>
                      <a:pt x="114300" y="135255"/>
                      <a:pt x="97155" y="152400"/>
                      <a:pt x="76200" y="152400"/>
                    </a:cubicBez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46" name="Freeform: Shape 45">
                <a:extLst>
                  <a:ext uri="{FF2B5EF4-FFF2-40B4-BE49-F238E27FC236}">
                    <a16:creationId xmlns:a16="http://schemas.microsoft.com/office/drawing/2014/main" id="{77852214-CFBC-4F83-8647-8331AA2C4573}"/>
                  </a:ext>
                </a:extLst>
              </p:cNvPr>
              <p:cNvSpPr/>
              <p:nvPr/>
            </p:nvSpPr>
            <p:spPr>
              <a:xfrm>
                <a:off x="5715000" y="3219450"/>
                <a:ext cx="762000" cy="533400"/>
              </a:xfrm>
              <a:custGeom>
                <a:avLst/>
                <a:gdLst>
                  <a:gd name="connsiteX0" fmla="*/ 685800 w 762000"/>
                  <a:gd name="connsiteY0" fmla="*/ 228600 h 533400"/>
                  <a:gd name="connsiteX1" fmla="*/ 457200 w 762000"/>
                  <a:gd name="connsiteY1" fmla="*/ 228600 h 533400"/>
                  <a:gd name="connsiteX2" fmla="*/ 457200 w 762000"/>
                  <a:gd name="connsiteY2" fmla="*/ 190500 h 533400"/>
                  <a:gd name="connsiteX3" fmla="*/ 685800 w 762000"/>
                  <a:gd name="connsiteY3" fmla="*/ 190500 h 533400"/>
                  <a:gd name="connsiteX4" fmla="*/ 685800 w 762000"/>
                  <a:gd name="connsiteY4" fmla="*/ 228600 h 533400"/>
                  <a:gd name="connsiteX5" fmla="*/ 685800 w 762000"/>
                  <a:gd name="connsiteY5" fmla="*/ 342900 h 533400"/>
                  <a:gd name="connsiteX6" fmla="*/ 457200 w 762000"/>
                  <a:gd name="connsiteY6" fmla="*/ 342900 h 533400"/>
                  <a:gd name="connsiteX7" fmla="*/ 457200 w 762000"/>
                  <a:gd name="connsiteY7" fmla="*/ 304800 h 533400"/>
                  <a:gd name="connsiteX8" fmla="*/ 685800 w 762000"/>
                  <a:gd name="connsiteY8" fmla="*/ 304800 h 533400"/>
                  <a:gd name="connsiteX9" fmla="*/ 685800 w 762000"/>
                  <a:gd name="connsiteY9" fmla="*/ 342900 h 533400"/>
                  <a:gd name="connsiteX10" fmla="*/ 685800 w 762000"/>
                  <a:gd name="connsiteY10" fmla="*/ 457200 h 533400"/>
                  <a:gd name="connsiteX11" fmla="*/ 457200 w 762000"/>
                  <a:gd name="connsiteY11" fmla="*/ 457200 h 533400"/>
                  <a:gd name="connsiteX12" fmla="*/ 457200 w 762000"/>
                  <a:gd name="connsiteY12" fmla="*/ 419100 h 533400"/>
                  <a:gd name="connsiteX13" fmla="*/ 685800 w 762000"/>
                  <a:gd name="connsiteY13" fmla="*/ 419100 h 533400"/>
                  <a:gd name="connsiteX14" fmla="*/ 685800 w 762000"/>
                  <a:gd name="connsiteY14" fmla="*/ 457200 h 533400"/>
                  <a:gd name="connsiteX15" fmla="*/ 381000 w 762000"/>
                  <a:gd name="connsiteY15" fmla="*/ 457200 h 533400"/>
                  <a:gd name="connsiteX16" fmla="*/ 76200 w 762000"/>
                  <a:gd name="connsiteY16" fmla="*/ 457200 h 533400"/>
                  <a:gd name="connsiteX17" fmla="*/ 76200 w 762000"/>
                  <a:gd name="connsiteY17" fmla="*/ 381000 h 533400"/>
                  <a:gd name="connsiteX18" fmla="*/ 91440 w 762000"/>
                  <a:gd name="connsiteY18" fmla="*/ 350520 h 533400"/>
                  <a:gd name="connsiteX19" fmla="*/ 165735 w 762000"/>
                  <a:gd name="connsiteY19" fmla="*/ 314325 h 533400"/>
                  <a:gd name="connsiteX20" fmla="*/ 228600 w 762000"/>
                  <a:gd name="connsiteY20" fmla="*/ 304800 h 533400"/>
                  <a:gd name="connsiteX21" fmla="*/ 291465 w 762000"/>
                  <a:gd name="connsiteY21" fmla="*/ 314325 h 533400"/>
                  <a:gd name="connsiteX22" fmla="*/ 365760 w 762000"/>
                  <a:gd name="connsiteY22" fmla="*/ 350520 h 533400"/>
                  <a:gd name="connsiteX23" fmla="*/ 381000 w 762000"/>
                  <a:gd name="connsiteY23" fmla="*/ 381000 h 533400"/>
                  <a:gd name="connsiteX24" fmla="*/ 381000 w 762000"/>
                  <a:gd name="connsiteY24" fmla="*/ 457200 h 533400"/>
                  <a:gd name="connsiteX25" fmla="*/ 228600 w 762000"/>
                  <a:gd name="connsiteY25" fmla="*/ 133350 h 533400"/>
                  <a:gd name="connsiteX26" fmla="*/ 304800 w 762000"/>
                  <a:gd name="connsiteY26" fmla="*/ 209550 h 533400"/>
                  <a:gd name="connsiteX27" fmla="*/ 228600 w 762000"/>
                  <a:gd name="connsiteY27" fmla="*/ 285750 h 533400"/>
                  <a:gd name="connsiteX28" fmla="*/ 152400 w 762000"/>
                  <a:gd name="connsiteY28" fmla="*/ 209550 h 533400"/>
                  <a:gd name="connsiteX29" fmla="*/ 228600 w 762000"/>
                  <a:gd name="connsiteY29" fmla="*/ 133350 h 533400"/>
                  <a:gd name="connsiteX30" fmla="*/ 723900 w 762000"/>
                  <a:gd name="connsiteY30" fmla="*/ 0 h 533400"/>
                  <a:gd name="connsiteX31" fmla="*/ 476250 w 762000"/>
                  <a:gd name="connsiteY31" fmla="*/ 0 h 533400"/>
                  <a:gd name="connsiteX32" fmla="*/ 400050 w 762000"/>
                  <a:gd name="connsiteY32" fmla="*/ 76200 h 533400"/>
                  <a:gd name="connsiteX33" fmla="*/ 361950 w 762000"/>
                  <a:gd name="connsiteY33" fmla="*/ 76200 h 533400"/>
                  <a:gd name="connsiteX34" fmla="*/ 285750 w 762000"/>
                  <a:gd name="connsiteY34" fmla="*/ 0 h 533400"/>
                  <a:gd name="connsiteX35" fmla="*/ 38100 w 762000"/>
                  <a:gd name="connsiteY35" fmla="*/ 0 h 533400"/>
                  <a:gd name="connsiteX36" fmla="*/ 0 w 762000"/>
                  <a:gd name="connsiteY36" fmla="*/ 38100 h 533400"/>
                  <a:gd name="connsiteX37" fmla="*/ 0 w 762000"/>
                  <a:gd name="connsiteY37" fmla="*/ 495300 h 533400"/>
                  <a:gd name="connsiteX38" fmla="*/ 38100 w 762000"/>
                  <a:gd name="connsiteY38" fmla="*/ 533400 h 533400"/>
                  <a:gd name="connsiteX39" fmla="*/ 723900 w 762000"/>
                  <a:gd name="connsiteY39" fmla="*/ 533400 h 533400"/>
                  <a:gd name="connsiteX40" fmla="*/ 762000 w 762000"/>
                  <a:gd name="connsiteY40" fmla="*/ 495300 h 533400"/>
                  <a:gd name="connsiteX41" fmla="*/ 762000 w 762000"/>
                  <a:gd name="connsiteY41" fmla="*/ 38100 h 533400"/>
                  <a:gd name="connsiteX42" fmla="*/ 723900 w 762000"/>
                  <a:gd name="connsiteY4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2000" h="533400">
                    <a:moveTo>
                      <a:pt x="685800" y="228600"/>
                    </a:moveTo>
                    <a:lnTo>
                      <a:pt x="457200" y="228600"/>
                    </a:lnTo>
                    <a:lnTo>
                      <a:pt x="457200" y="190500"/>
                    </a:lnTo>
                    <a:lnTo>
                      <a:pt x="685800" y="190500"/>
                    </a:lnTo>
                    <a:lnTo>
                      <a:pt x="685800" y="228600"/>
                    </a:lnTo>
                    <a:close/>
                    <a:moveTo>
                      <a:pt x="685800" y="342900"/>
                    </a:moveTo>
                    <a:lnTo>
                      <a:pt x="457200" y="342900"/>
                    </a:lnTo>
                    <a:lnTo>
                      <a:pt x="457200" y="304800"/>
                    </a:lnTo>
                    <a:lnTo>
                      <a:pt x="685800" y="304800"/>
                    </a:lnTo>
                    <a:lnTo>
                      <a:pt x="685800" y="342900"/>
                    </a:lnTo>
                    <a:close/>
                    <a:moveTo>
                      <a:pt x="685800" y="457200"/>
                    </a:moveTo>
                    <a:lnTo>
                      <a:pt x="457200" y="457200"/>
                    </a:lnTo>
                    <a:lnTo>
                      <a:pt x="457200" y="419100"/>
                    </a:lnTo>
                    <a:lnTo>
                      <a:pt x="685800" y="419100"/>
                    </a:lnTo>
                    <a:lnTo>
                      <a:pt x="685800" y="457200"/>
                    </a:lnTo>
                    <a:close/>
                    <a:moveTo>
                      <a:pt x="381000" y="457200"/>
                    </a:moveTo>
                    <a:lnTo>
                      <a:pt x="76200" y="457200"/>
                    </a:lnTo>
                    <a:lnTo>
                      <a:pt x="76200" y="381000"/>
                    </a:lnTo>
                    <a:cubicBezTo>
                      <a:pt x="76200" y="369570"/>
                      <a:pt x="81915" y="358140"/>
                      <a:pt x="91440" y="350520"/>
                    </a:cubicBezTo>
                    <a:cubicBezTo>
                      <a:pt x="112395" y="335280"/>
                      <a:pt x="139065" y="321945"/>
                      <a:pt x="165735" y="314325"/>
                    </a:cubicBezTo>
                    <a:cubicBezTo>
                      <a:pt x="186690" y="308610"/>
                      <a:pt x="207645" y="304800"/>
                      <a:pt x="228600" y="304800"/>
                    </a:cubicBezTo>
                    <a:cubicBezTo>
                      <a:pt x="251460" y="304800"/>
                      <a:pt x="272415" y="308610"/>
                      <a:pt x="291465" y="314325"/>
                    </a:cubicBezTo>
                    <a:cubicBezTo>
                      <a:pt x="318135" y="321945"/>
                      <a:pt x="344805" y="333375"/>
                      <a:pt x="365760" y="350520"/>
                    </a:cubicBezTo>
                    <a:cubicBezTo>
                      <a:pt x="375285" y="358140"/>
                      <a:pt x="381000" y="369570"/>
                      <a:pt x="381000" y="381000"/>
                    </a:cubicBezTo>
                    <a:lnTo>
                      <a:pt x="381000" y="457200"/>
                    </a:lnTo>
                    <a:close/>
                    <a:moveTo>
                      <a:pt x="228600" y="133350"/>
                    </a:moveTo>
                    <a:cubicBezTo>
                      <a:pt x="270510" y="133350"/>
                      <a:pt x="304800" y="167640"/>
                      <a:pt x="304800" y="209550"/>
                    </a:cubicBezTo>
                    <a:cubicBezTo>
                      <a:pt x="304800" y="251460"/>
                      <a:pt x="270510" y="285750"/>
                      <a:pt x="228600" y="285750"/>
                    </a:cubicBezTo>
                    <a:cubicBezTo>
                      <a:pt x="186690" y="285750"/>
                      <a:pt x="152400" y="251460"/>
                      <a:pt x="152400" y="209550"/>
                    </a:cubicBezTo>
                    <a:cubicBezTo>
                      <a:pt x="152400" y="167640"/>
                      <a:pt x="186690" y="133350"/>
                      <a:pt x="228600" y="133350"/>
                    </a:cubicBezTo>
                    <a:close/>
                    <a:moveTo>
                      <a:pt x="723900" y="0"/>
                    </a:moveTo>
                    <a:lnTo>
                      <a:pt x="476250" y="0"/>
                    </a:lnTo>
                    <a:cubicBezTo>
                      <a:pt x="476250" y="41910"/>
                      <a:pt x="441960" y="76200"/>
                      <a:pt x="400050" y="76200"/>
                    </a:cubicBezTo>
                    <a:lnTo>
                      <a:pt x="361950" y="76200"/>
                    </a:lnTo>
                    <a:cubicBezTo>
                      <a:pt x="320040" y="76200"/>
                      <a:pt x="285750" y="41910"/>
                      <a:pt x="285750" y="0"/>
                    </a:cubicBezTo>
                    <a:lnTo>
                      <a:pt x="38100" y="0"/>
                    </a:lnTo>
                    <a:cubicBezTo>
                      <a:pt x="17145" y="0"/>
                      <a:pt x="0" y="17145"/>
                      <a:pt x="0" y="38100"/>
                    </a:cubicBezTo>
                    <a:lnTo>
                      <a:pt x="0" y="495300"/>
                    </a:lnTo>
                    <a:cubicBezTo>
                      <a:pt x="0" y="516255"/>
                      <a:pt x="17145" y="533400"/>
                      <a:pt x="38100" y="533400"/>
                    </a:cubicBez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accent4"/>
              </a:solidFill>
              <a:ln w="9525" cap="flat">
                <a:noFill/>
                <a:prstDash val="solid"/>
                <a:miter/>
              </a:ln>
            </p:spPr>
            <p:txBody>
              <a:bodyPr rtlCol="0" anchor="ctr"/>
              <a:lstStyle/>
              <a:p>
                <a:pPr defTabSz="914367"/>
                <a:endParaRPr lang="en-US" sz="1961">
                  <a:solidFill>
                    <a:srgbClr val="000000"/>
                  </a:solidFill>
                  <a:latin typeface="Segoe UI"/>
                </a:endParaRPr>
              </a:p>
            </p:txBody>
          </p:sp>
        </p:grpSp>
      </p:grpSp>
      <p:grpSp>
        <p:nvGrpSpPr>
          <p:cNvPr id="86" name="Group 85">
            <a:extLst>
              <a:ext uri="{FF2B5EF4-FFF2-40B4-BE49-F238E27FC236}">
                <a16:creationId xmlns:a16="http://schemas.microsoft.com/office/drawing/2014/main" id="{CCF5E964-C448-4A43-89A7-8611DA3F5BBF}"/>
              </a:ext>
            </a:extLst>
          </p:cNvPr>
          <p:cNvGrpSpPr/>
          <p:nvPr/>
        </p:nvGrpSpPr>
        <p:grpSpPr>
          <a:xfrm>
            <a:off x="8517858" y="5122770"/>
            <a:ext cx="2573601" cy="914729"/>
            <a:chOff x="8388201" y="5174559"/>
            <a:chExt cx="2573966" cy="914859"/>
          </a:xfrm>
        </p:grpSpPr>
        <p:sp>
          <p:nvSpPr>
            <p:cNvPr id="19" name="Freeform: Shape 18">
              <a:extLst>
                <a:ext uri="{FF2B5EF4-FFF2-40B4-BE49-F238E27FC236}">
                  <a16:creationId xmlns:a16="http://schemas.microsoft.com/office/drawing/2014/main" id="{270A49C1-7A77-42A3-8F45-BC6E5CA69C5F}"/>
                </a:ext>
              </a:extLst>
            </p:cNvPr>
            <p:cNvSpPr/>
            <p:nvPr/>
          </p:nvSpPr>
          <p:spPr>
            <a:xfrm>
              <a:off x="9270613" y="5174559"/>
              <a:ext cx="16915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Operations baseline</a:t>
              </a:r>
              <a:endParaRPr lang="en-US" sz="1961">
                <a:solidFill>
                  <a:srgbClr val="000000">
                    <a:hueOff val="0"/>
                    <a:satOff val="0"/>
                    <a:lumOff val="0"/>
                    <a:alphaOff val="0"/>
                  </a:srgbClr>
                </a:solidFill>
                <a:latin typeface="Segoe UI"/>
              </a:endParaRPr>
            </a:p>
          </p:txBody>
        </p:sp>
        <p:grpSp>
          <p:nvGrpSpPr>
            <p:cNvPr id="49" name="Graphic 47" descr="Checklist">
              <a:extLst>
                <a:ext uri="{FF2B5EF4-FFF2-40B4-BE49-F238E27FC236}">
                  <a16:creationId xmlns:a16="http://schemas.microsoft.com/office/drawing/2014/main" id="{500D82D7-5226-4A55-A1D2-332ADDC2F426}"/>
                </a:ext>
              </a:extLst>
            </p:cNvPr>
            <p:cNvGrpSpPr/>
            <p:nvPr/>
          </p:nvGrpSpPr>
          <p:grpSpPr>
            <a:xfrm>
              <a:off x="8388201" y="5250988"/>
              <a:ext cx="590550" cy="762000"/>
              <a:chOff x="5800725" y="3048000"/>
              <a:chExt cx="590550" cy="762000"/>
            </a:xfrm>
            <a:solidFill>
              <a:srgbClr val="0078D4"/>
            </a:solidFill>
          </p:grpSpPr>
          <p:sp>
            <p:nvSpPr>
              <p:cNvPr id="50" name="Freeform: Shape 49">
                <a:extLst>
                  <a:ext uri="{FF2B5EF4-FFF2-40B4-BE49-F238E27FC236}">
                    <a16:creationId xmlns:a16="http://schemas.microsoft.com/office/drawing/2014/main" id="{552AA662-37C6-4C14-8AF4-D3022E7C11F6}"/>
                  </a:ext>
                </a:extLst>
              </p:cNvPr>
              <p:cNvSpPr/>
              <p:nvPr/>
            </p:nvSpPr>
            <p:spPr>
              <a:xfrm>
                <a:off x="5800725" y="3048000"/>
                <a:ext cx="590550" cy="762000"/>
              </a:xfrm>
              <a:custGeom>
                <a:avLst/>
                <a:gdLst>
                  <a:gd name="connsiteX0" fmla="*/ 57150 w 590550"/>
                  <a:gd name="connsiteY0" fmla="*/ 57150 h 762000"/>
                  <a:gd name="connsiteX1" fmla="*/ 533400 w 590550"/>
                  <a:gd name="connsiteY1" fmla="*/ 57150 h 762000"/>
                  <a:gd name="connsiteX2" fmla="*/ 533400 w 590550"/>
                  <a:gd name="connsiteY2" fmla="*/ 704850 h 762000"/>
                  <a:gd name="connsiteX3" fmla="*/ 57150 w 590550"/>
                  <a:gd name="connsiteY3" fmla="*/ 704850 h 762000"/>
                  <a:gd name="connsiteX4" fmla="*/ 57150 w 590550"/>
                  <a:gd name="connsiteY4" fmla="*/ 57150 h 762000"/>
                  <a:gd name="connsiteX5" fmla="*/ 0 w 590550"/>
                  <a:gd name="connsiteY5" fmla="*/ 762000 h 762000"/>
                  <a:gd name="connsiteX6" fmla="*/ 590550 w 590550"/>
                  <a:gd name="connsiteY6" fmla="*/ 762000 h 762000"/>
                  <a:gd name="connsiteX7" fmla="*/ 590550 w 590550"/>
                  <a:gd name="connsiteY7" fmla="*/ 0 h 762000"/>
                  <a:gd name="connsiteX8" fmla="*/ 0 w 590550"/>
                  <a:gd name="connsiteY8" fmla="*/ 0 h 762000"/>
                  <a:gd name="connsiteX9" fmla="*/ 0 w 590550"/>
                  <a:gd name="connsiteY9"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7150" y="57150"/>
                    </a:moveTo>
                    <a:lnTo>
                      <a:pt x="533400" y="57150"/>
                    </a:lnTo>
                    <a:lnTo>
                      <a:pt x="533400" y="704850"/>
                    </a:lnTo>
                    <a:lnTo>
                      <a:pt x="57150" y="704850"/>
                    </a:lnTo>
                    <a:lnTo>
                      <a:pt x="57150" y="57150"/>
                    </a:lnTo>
                    <a:close/>
                    <a:moveTo>
                      <a:pt x="0" y="762000"/>
                    </a:moveTo>
                    <a:lnTo>
                      <a:pt x="590550" y="762000"/>
                    </a:lnTo>
                    <a:lnTo>
                      <a:pt x="590550" y="0"/>
                    </a:lnTo>
                    <a:lnTo>
                      <a:pt x="0" y="0"/>
                    </a:lnTo>
                    <a:lnTo>
                      <a:pt x="0" y="762000"/>
                    </a:lnTo>
                    <a:close/>
                  </a:path>
                </a:pathLst>
              </a:custGeom>
              <a:solidFill>
                <a:schemeClr val="accent4"/>
              </a:solidFill>
              <a:ln w="9525" cap="flat">
                <a:noFill/>
                <a:prstDash val="solid"/>
                <a:miter/>
              </a:ln>
            </p:spPr>
            <p:txBody>
              <a:bodyPr rtlCol="0" anchor="ctr"/>
              <a:lstStyle/>
              <a:p>
                <a:pPr defTabSz="914367"/>
                <a:endParaRPr lang="en-US" sz="1961">
                  <a:solidFill>
                    <a:srgbClr val="0078D3"/>
                  </a:solidFill>
                  <a:latin typeface="Segoe UI"/>
                </a:endParaRPr>
              </a:p>
            </p:txBody>
          </p:sp>
          <p:sp>
            <p:nvSpPr>
              <p:cNvPr id="51" name="Freeform: Shape 50">
                <a:extLst>
                  <a:ext uri="{FF2B5EF4-FFF2-40B4-BE49-F238E27FC236}">
                    <a16:creationId xmlns:a16="http://schemas.microsoft.com/office/drawing/2014/main" id="{850CD74D-390A-48DE-8BC7-AEB7F48666E3}"/>
                  </a:ext>
                </a:extLst>
              </p:cNvPr>
              <p:cNvSpPr/>
              <p:nvPr/>
            </p:nvSpPr>
            <p:spPr>
              <a:xfrm>
                <a:off x="6115050" y="31908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a:solidFill>
                    <a:srgbClr val="0078D3"/>
                  </a:solidFill>
                  <a:latin typeface="Segoe UI"/>
                </a:endParaRPr>
              </a:p>
            </p:txBody>
          </p:sp>
          <p:sp>
            <p:nvSpPr>
              <p:cNvPr id="52" name="Freeform: Shape 51">
                <a:extLst>
                  <a:ext uri="{FF2B5EF4-FFF2-40B4-BE49-F238E27FC236}">
                    <a16:creationId xmlns:a16="http://schemas.microsoft.com/office/drawing/2014/main" id="{A30A1A25-2523-419D-9C7B-516B4CCD211B}"/>
                  </a:ext>
                </a:extLst>
              </p:cNvPr>
              <p:cNvSpPr/>
              <p:nvPr/>
            </p:nvSpPr>
            <p:spPr>
              <a:xfrm>
                <a:off x="6115050" y="33432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a:solidFill>
                    <a:srgbClr val="0078D3"/>
                  </a:solidFill>
                  <a:latin typeface="Segoe UI"/>
                </a:endParaRPr>
              </a:p>
            </p:txBody>
          </p:sp>
          <p:sp>
            <p:nvSpPr>
              <p:cNvPr id="53" name="Freeform: Shape 52">
                <a:extLst>
                  <a:ext uri="{FF2B5EF4-FFF2-40B4-BE49-F238E27FC236}">
                    <a16:creationId xmlns:a16="http://schemas.microsoft.com/office/drawing/2014/main" id="{B088B6D4-B64C-406D-98A0-0BCA069FCDC1}"/>
                  </a:ext>
                </a:extLst>
              </p:cNvPr>
              <p:cNvSpPr/>
              <p:nvPr/>
            </p:nvSpPr>
            <p:spPr>
              <a:xfrm>
                <a:off x="6115050" y="36480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a:solidFill>
                    <a:srgbClr val="0078D3"/>
                  </a:solidFill>
                  <a:latin typeface="Segoe UI"/>
                </a:endParaRPr>
              </a:p>
            </p:txBody>
          </p:sp>
          <p:sp>
            <p:nvSpPr>
              <p:cNvPr id="54" name="Freeform: Shape 53">
                <a:extLst>
                  <a:ext uri="{FF2B5EF4-FFF2-40B4-BE49-F238E27FC236}">
                    <a16:creationId xmlns:a16="http://schemas.microsoft.com/office/drawing/2014/main" id="{B426EBC1-F266-489F-8BFE-7BECF3BD247A}"/>
                  </a:ext>
                </a:extLst>
              </p:cNvPr>
              <p:cNvSpPr/>
              <p:nvPr/>
            </p:nvSpPr>
            <p:spPr>
              <a:xfrm>
                <a:off x="6115050" y="34956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a:solidFill>
                    <a:srgbClr val="0078D3"/>
                  </a:solidFill>
                  <a:latin typeface="Segoe UI"/>
                </a:endParaRPr>
              </a:p>
            </p:txBody>
          </p:sp>
          <p:sp>
            <p:nvSpPr>
              <p:cNvPr id="55" name="Freeform: Shape 54">
                <a:extLst>
                  <a:ext uri="{FF2B5EF4-FFF2-40B4-BE49-F238E27FC236}">
                    <a16:creationId xmlns:a16="http://schemas.microsoft.com/office/drawing/2014/main" id="{879D34A6-ADB7-440B-B6A6-44328B0EB85A}"/>
                  </a:ext>
                </a:extLst>
              </p:cNvPr>
              <p:cNvSpPr/>
              <p:nvPr/>
            </p:nvSpPr>
            <p:spPr>
              <a:xfrm>
                <a:off x="5915025" y="31432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56" name="Freeform: Shape 55">
                <a:extLst>
                  <a:ext uri="{FF2B5EF4-FFF2-40B4-BE49-F238E27FC236}">
                    <a16:creationId xmlns:a16="http://schemas.microsoft.com/office/drawing/2014/main" id="{D8AB3B8A-9022-47FB-BDBC-16E47C54AAF8}"/>
                  </a:ext>
                </a:extLst>
              </p:cNvPr>
              <p:cNvSpPr/>
              <p:nvPr/>
            </p:nvSpPr>
            <p:spPr>
              <a:xfrm>
                <a:off x="5915025" y="32956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57" name="Freeform: Shape 56">
                <a:extLst>
                  <a:ext uri="{FF2B5EF4-FFF2-40B4-BE49-F238E27FC236}">
                    <a16:creationId xmlns:a16="http://schemas.microsoft.com/office/drawing/2014/main" id="{F34EA752-07F7-46DC-BC31-1C711138282C}"/>
                  </a:ext>
                </a:extLst>
              </p:cNvPr>
              <p:cNvSpPr/>
              <p:nvPr/>
            </p:nvSpPr>
            <p:spPr>
              <a:xfrm>
                <a:off x="5915025" y="34480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58" name="Freeform: Shape 57">
                <a:extLst>
                  <a:ext uri="{FF2B5EF4-FFF2-40B4-BE49-F238E27FC236}">
                    <a16:creationId xmlns:a16="http://schemas.microsoft.com/office/drawing/2014/main" id="{EEC6DC7F-5D19-4AED-A343-81960031CAA1}"/>
                  </a:ext>
                </a:extLst>
              </p:cNvPr>
              <p:cNvSpPr/>
              <p:nvPr/>
            </p:nvSpPr>
            <p:spPr>
              <a:xfrm>
                <a:off x="5915025" y="3598545"/>
                <a:ext cx="140969" cy="116204"/>
              </a:xfrm>
              <a:custGeom>
                <a:avLst/>
                <a:gdLst>
                  <a:gd name="connsiteX0" fmla="*/ 140970 w 140969"/>
                  <a:gd name="connsiteY0" fmla="*/ 26670 h 116204"/>
                  <a:gd name="connsiteX1" fmla="*/ 114300 w 140969"/>
                  <a:gd name="connsiteY1" fmla="*/ 0 h 116204"/>
                  <a:gd name="connsiteX2" fmla="*/ 51435 w 140969"/>
                  <a:gd name="connsiteY2" fmla="*/ 62865 h 116204"/>
                  <a:gd name="connsiteX3" fmla="*/ 26670 w 140969"/>
                  <a:gd name="connsiteY3" fmla="*/ 38100 h 116204"/>
                  <a:gd name="connsiteX4" fmla="*/ 0 w 140969"/>
                  <a:gd name="connsiteY4" fmla="*/ 64770 h 116204"/>
                  <a:gd name="connsiteX5" fmla="*/ 51435 w 140969"/>
                  <a:gd name="connsiteY5" fmla="*/ 116205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4">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grpSp>
      </p:grpSp>
      <p:grpSp>
        <p:nvGrpSpPr>
          <p:cNvPr id="83" name="Group 82">
            <a:extLst>
              <a:ext uri="{FF2B5EF4-FFF2-40B4-BE49-F238E27FC236}">
                <a16:creationId xmlns:a16="http://schemas.microsoft.com/office/drawing/2014/main" id="{7F0F1AEB-0D1B-4E4D-A93E-0972D3A2FB24}"/>
              </a:ext>
            </a:extLst>
          </p:cNvPr>
          <p:cNvGrpSpPr/>
          <p:nvPr/>
        </p:nvGrpSpPr>
        <p:grpSpPr>
          <a:xfrm>
            <a:off x="4650379" y="5122770"/>
            <a:ext cx="2731069" cy="914729"/>
            <a:chOff x="4673564" y="5131268"/>
            <a:chExt cx="2731457" cy="914859"/>
          </a:xfrm>
        </p:grpSpPr>
        <p:sp>
          <p:nvSpPr>
            <p:cNvPr id="28" name="Freeform: Shape 27">
              <a:extLst>
                <a:ext uri="{FF2B5EF4-FFF2-40B4-BE49-F238E27FC236}">
                  <a16:creationId xmlns:a16="http://schemas.microsoft.com/office/drawing/2014/main" id="{7E73562D-747E-406E-B738-745EEA3BE7F0}"/>
                </a:ext>
              </a:extLst>
            </p:cNvPr>
            <p:cNvSpPr/>
            <p:nvPr/>
          </p:nvSpPr>
          <p:spPr>
            <a:xfrm>
              <a:off x="5570842" y="5131268"/>
              <a:ext cx="183417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Deployment options</a:t>
              </a:r>
              <a:endParaRPr lang="en-US" sz="1961">
                <a:solidFill>
                  <a:srgbClr val="000000">
                    <a:hueOff val="0"/>
                    <a:satOff val="0"/>
                    <a:lumOff val="0"/>
                    <a:alphaOff val="0"/>
                  </a:srgbClr>
                </a:solidFill>
                <a:latin typeface="Segoe UI"/>
              </a:endParaRPr>
            </a:p>
          </p:txBody>
        </p:sp>
        <p:grpSp>
          <p:nvGrpSpPr>
            <p:cNvPr id="61" name="Graphic 59" descr="Gears">
              <a:extLst>
                <a:ext uri="{FF2B5EF4-FFF2-40B4-BE49-F238E27FC236}">
                  <a16:creationId xmlns:a16="http://schemas.microsoft.com/office/drawing/2014/main" id="{6CAE210E-1106-44C9-BC35-43D80E146F4A}"/>
                </a:ext>
              </a:extLst>
            </p:cNvPr>
            <p:cNvGrpSpPr/>
            <p:nvPr/>
          </p:nvGrpSpPr>
          <p:grpSpPr>
            <a:xfrm>
              <a:off x="4673564" y="5212936"/>
              <a:ext cx="621030" cy="751522"/>
              <a:chOff x="5687896" y="3077456"/>
              <a:chExt cx="621030" cy="751522"/>
            </a:xfrm>
            <a:solidFill>
              <a:srgbClr val="50E6FF"/>
            </a:solidFill>
          </p:grpSpPr>
          <p:sp>
            <p:nvSpPr>
              <p:cNvPr id="62" name="Freeform: Shape 61">
                <a:extLst>
                  <a:ext uri="{FF2B5EF4-FFF2-40B4-BE49-F238E27FC236}">
                    <a16:creationId xmlns:a16="http://schemas.microsoft.com/office/drawing/2014/main" id="{D1358A91-AC12-47BD-B825-E5C07E367BD4}"/>
                  </a:ext>
                </a:extLst>
              </p:cNvPr>
              <p:cNvSpPr/>
              <p:nvPr/>
            </p:nvSpPr>
            <p:spPr>
              <a:xfrm>
                <a:off x="5903162" y="307745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63" name="Freeform: Shape 62">
                <a:extLst>
                  <a:ext uri="{FF2B5EF4-FFF2-40B4-BE49-F238E27FC236}">
                    <a16:creationId xmlns:a16="http://schemas.microsoft.com/office/drawing/2014/main" id="{517E21CB-EC10-483C-BE9E-33ECE600DEA0}"/>
                  </a:ext>
                </a:extLst>
              </p:cNvPr>
              <p:cNvSpPr/>
              <p:nvPr/>
            </p:nvSpPr>
            <p:spPr>
              <a:xfrm>
                <a:off x="5687896" y="342416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4"/>
              </a:solidFill>
              <a:ln w="9525" cap="flat">
                <a:noFill/>
                <a:prstDash val="solid"/>
                <a:miter/>
              </a:ln>
            </p:spPr>
            <p:txBody>
              <a:bodyPr rtlCol="0" anchor="ctr"/>
              <a:lstStyle/>
              <a:p>
                <a:pPr defTabSz="914367"/>
                <a:endParaRPr lang="en-US" sz="1961">
                  <a:solidFill>
                    <a:srgbClr val="000000"/>
                  </a:solidFill>
                  <a:latin typeface="Segoe UI"/>
                </a:endParaRPr>
              </a:p>
            </p:txBody>
          </p:sp>
        </p:grpSp>
      </p:grpSp>
      <p:grpSp>
        <p:nvGrpSpPr>
          <p:cNvPr id="84" name="Group 83">
            <a:extLst>
              <a:ext uri="{FF2B5EF4-FFF2-40B4-BE49-F238E27FC236}">
                <a16:creationId xmlns:a16="http://schemas.microsoft.com/office/drawing/2014/main" id="{B0FE24C8-FC46-48C3-8BBE-DC4F96223FF5}"/>
              </a:ext>
            </a:extLst>
          </p:cNvPr>
          <p:cNvGrpSpPr/>
          <p:nvPr/>
        </p:nvGrpSpPr>
        <p:grpSpPr>
          <a:xfrm>
            <a:off x="8343656" y="1656876"/>
            <a:ext cx="3262345" cy="914729"/>
            <a:chOff x="4523092" y="3395186"/>
            <a:chExt cx="3262808" cy="914859"/>
          </a:xfrm>
        </p:grpSpPr>
        <p:sp>
          <p:nvSpPr>
            <p:cNvPr id="13" name="Freeform: Shape 12">
              <a:extLst>
                <a:ext uri="{FF2B5EF4-FFF2-40B4-BE49-F238E27FC236}">
                  <a16:creationId xmlns:a16="http://schemas.microsoft.com/office/drawing/2014/main" id="{50C5E317-B554-4675-97E9-4250150392D9}"/>
                </a:ext>
              </a:extLst>
            </p:cNvPr>
            <p:cNvSpPr/>
            <p:nvPr/>
          </p:nvSpPr>
          <p:spPr>
            <a:xfrm>
              <a:off x="5570842" y="3395186"/>
              <a:ext cx="2215058"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Resource Organization</a:t>
              </a:r>
              <a:endParaRPr lang="en-US" sz="1961">
                <a:solidFill>
                  <a:srgbClr val="000000">
                    <a:hueOff val="0"/>
                    <a:satOff val="0"/>
                    <a:lumOff val="0"/>
                    <a:alphaOff val="0"/>
                  </a:srgbClr>
                </a:solidFill>
                <a:latin typeface="Segoe UI"/>
              </a:endParaRPr>
            </a:p>
          </p:txBody>
        </p:sp>
        <p:grpSp>
          <p:nvGrpSpPr>
            <p:cNvPr id="66" name="Graphic 64" descr="Management">
              <a:extLst>
                <a:ext uri="{FF2B5EF4-FFF2-40B4-BE49-F238E27FC236}">
                  <a16:creationId xmlns:a16="http://schemas.microsoft.com/office/drawing/2014/main" id="{88B04A66-CFBB-4212-BB4F-BEF63BC3E819}"/>
                </a:ext>
              </a:extLst>
            </p:cNvPr>
            <p:cNvGrpSpPr/>
            <p:nvPr/>
          </p:nvGrpSpPr>
          <p:grpSpPr>
            <a:xfrm>
              <a:off x="4523092" y="3395415"/>
              <a:ext cx="914400" cy="914400"/>
              <a:chOff x="8245227" y="1627530"/>
              <a:chExt cx="914400" cy="914400"/>
            </a:xfrm>
          </p:grpSpPr>
          <p:sp>
            <p:nvSpPr>
              <p:cNvPr id="67" name="Freeform: Shape 66">
                <a:extLst>
                  <a:ext uri="{FF2B5EF4-FFF2-40B4-BE49-F238E27FC236}">
                    <a16:creationId xmlns:a16="http://schemas.microsoft.com/office/drawing/2014/main" id="{D29409F5-1AE1-422A-8623-E3FFF7859FD4}"/>
                  </a:ext>
                </a:extLst>
              </p:cNvPr>
              <p:cNvSpPr/>
              <p:nvPr/>
            </p:nvSpPr>
            <p:spPr>
              <a:xfrm>
                <a:off x="8426202" y="2037105"/>
                <a:ext cx="552450" cy="171450"/>
              </a:xfrm>
              <a:custGeom>
                <a:avLst/>
                <a:gdLst>
                  <a:gd name="connsiteX0" fmla="*/ 38100 w 552450"/>
                  <a:gd name="connsiteY0" fmla="*/ 104775 h 171450"/>
                  <a:gd name="connsiteX1" fmla="*/ 257175 w 552450"/>
                  <a:gd name="connsiteY1" fmla="*/ 104775 h 171450"/>
                  <a:gd name="connsiteX2" fmla="*/ 257175 w 552450"/>
                  <a:gd name="connsiteY2" fmla="*/ 171450 h 171450"/>
                  <a:gd name="connsiteX3" fmla="*/ 295275 w 552450"/>
                  <a:gd name="connsiteY3" fmla="*/ 171450 h 171450"/>
                  <a:gd name="connsiteX4" fmla="*/ 295275 w 552450"/>
                  <a:gd name="connsiteY4" fmla="*/ 104775 h 171450"/>
                  <a:gd name="connsiteX5" fmla="*/ 514350 w 552450"/>
                  <a:gd name="connsiteY5" fmla="*/ 104775 h 171450"/>
                  <a:gd name="connsiteX6" fmla="*/ 514350 w 552450"/>
                  <a:gd name="connsiteY6" fmla="*/ 171450 h 171450"/>
                  <a:gd name="connsiteX7" fmla="*/ 552450 w 552450"/>
                  <a:gd name="connsiteY7" fmla="*/ 171450 h 171450"/>
                  <a:gd name="connsiteX8" fmla="*/ 552450 w 552450"/>
                  <a:gd name="connsiteY8" fmla="*/ 66675 h 171450"/>
                  <a:gd name="connsiteX9" fmla="*/ 295275 w 552450"/>
                  <a:gd name="connsiteY9" fmla="*/ 66675 h 171450"/>
                  <a:gd name="connsiteX10" fmla="*/ 295275 w 552450"/>
                  <a:gd name="connsiteY10" fmla="*/ 0 h 171450"/>
                  <a:gd name="connsiteX11" fmla="*/ 257175 w 552450"/>
                  <a:gd name="connsiteY11" fmla="*/ 0 h 171450"/>
                  <a:gd name="connsiteX12" fmla="*/ 257175 w 552450"/>
                  <a:gd name="connsiteY12" fmla="*/ 66675 h 171450"/>
                  <a:gd name="connsiteX13" fmla="*/ 0 w 552450"/>
                  <a:gd name="connsiteY13" fmla="*/ 66675 h 171450"/>
                  <a:gd name="connsiteX14" fmla="*/ 0 w 552450"/>
                  <a:gd name="connsiteY14" fmla="*/ 171450 h 171450"/>
                  <a:gd name="connsiteX15" fmla="*/ 38100 w 552450"/>
                  <a:gd name="connsiteY15" fmla="*/ 171450 h 171450"/>
                  <a:gd name="connsiteX16" fmla="*/ 38100 w 552450"/>
                  <a:gd name="connsiteY16" fmla="*/ 1047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450" h="171450">
                    <a:moveTo>
                      <a:pt x="38100" y="104775"/>
                    </a:moveTo>
                    <a:lnTo>
                      <a:pt x="257175" y="104775"/>
                    </a:lnTo>
                    <a:lnTo>
                      <a:pt x="257175" y="171450"/>
                    </a:lnTo>
                    <a:lnTo>
                      <a:pt x="295275" y="171450"/>
                    </a:lnTo>
                    <a:lnTo>
                      <a:pt x="295275" y="104775"/>
                    </a:lnTo>
                    <a:lnTo>
                      <a:pt x="514350" y="104775"/>
                    </a:lnTo>
                    <a:lnTo>
                      <a:pt x="514350" y="171450"/>
                    </a:lnTo>
                    <a:lnTo>
                      <a:pt x="552450" y="171450"/>
                    </a:lnTo>
                    <a:lnTo>
                      <a:pt x="552450" y="66675"/>
                    </a:lnTo>
                    <a:lnTo>
                      <a:pt x="295275" y="66675"/>
                    </a:lnTo>
                    <a:lnTo>
                      <a:pt x="295275" y="0"/>
                    </a:lnTo>
                    <a:lnTo>
                      <a:pt x="257175" y="0"/>
                    </a:lnTo>
                    <a:lnTo>
                      <a:pt x="257175" y="66675"/>
                    </a:lnTo>
                    <a:lnTo>
                      <a:pt x="0" y="66675"/>
                    </a:lnTo>
                    <a:lnTo>
                      <a:pt x="0" y="171450"/>
                    </a:lnTo>
                    <a:lnTo>
                      <a:pt x="38100" y="171450"/>
                    </a:lnTo>
                    <a:lnTo>
                      <a:pt x="38100" y="104775"/>
                    </a:ln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68" name="Freeform: Shape 67">
                <a:extLst>
                  <a:ext uri="{FF2B5EF4-FFF2-40B4-BE49-F238E27FC236}">
                    <a16:creationId xmlns:a16="http://schemas.microsoft.com/office/drawing/2014/main" id="{83C05C57-CB99-4B68-80D8-5BF182FECA18}"/>
                  </a:ext>
                </a:extLst>
              </p:cNvPr>
              <p:cNvSpPr/>
              <p:nvPr/>
            </p:nvSpPr>
            <p:spPr>
              <a:xfrm>
                <a:off x="886435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4" y="0"/>
                      <a:pt x="0" y="42644"/>
                      <a:pt x="0" y="95250"/>
                    </a:cubicBezTo>
                    <a:cubicBezTo>
                      <a:pt x="0" y="147856"/>
                      <a:pt x="42644" y="190500"/>
                      <a:pt x="95250" y="190500"/>
                    </a:cubicBezTo>
                    <a:cubicBezTo>
                      <a:pt x="147856" y="190500"/>
                      <a:pt x="190500" y="147856"/>
                      <a:pt x="190500" y="95250"/>
                    </a:cubicBezTo>
                    <a:cubicBezTo>
                      <a:pt x="190500" y="42644"/>
                      <a:pt x="147856" y="0"/>
                      <a:pt x="95250" y="0"/>
                    </a:cubicBezTo>
                    <a:close/>
                    <a:moveTo>
                      <a:pt x="95250" y="31613"/>
                    </a:moveTo>
                    <a:cubicBezTo>
                      <a:pt x="110305" y="31609"/>
                      <a:pt x="122514" y="43809"/>
                      <a:pt x="122520" y="58865"/>
                    </a:cubicBezTo>
                    <a:cubicBezTo>
                      <a:pt x="122525" y="73920"/>
                      <a:pt x="110324" y="86129"/>
                      <a:pt x="95269" y="86135"/>
                    </a:cubicBezTo>
                    <a:cubicBezTo>
                      <a:pt x="80214" y="86139"/>
                      <a:pt x="68004"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7"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69" name="Freeform: Shape 68">
                <a:extLst>
                  <a:ext uri="{FF2B5EF4-FFF2-40B4-BE49-F238E27FC236}">
                    <a16:creationId xmlns:a16="http://schemas.microsoft.com/office/drawing/2014/main" id="{61194EBC-E9F3-4174-B73D-83C26EA8B1EB}"/>
                  </a:ext>
                </a:extLst>
              </p:cNvPr>
              <p:cNvSpPr/>
              <p:nvPr/>
            </p:nvSpPr>
            <p:spPr>
              <a:xfrm>
                <a:off x="8607177"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70" name="Freeform: Shape 69">
                <a:extLst>
                  <a:ext uri="{FF2B5EF4-FFF2-40B4-BE49-F238E27FC236}">
                    <a16:creationId xmlns:a16="http://schemas.microsoft.com/office/drawing/2014/main" id="{21860760-65DB-4CC8-90E2-9970616032FB}"/>
                  </a:ext>
                </a:extLst>
              </p:cNvPr>
              <p:cNvSpPr/>
              <p:nvPr/>
            </p:nvSpPr>
            <p:spPr>
              <a:xfrm>
                <a:off x="835000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71" name="Freeform: Shape 70">
                <a:extLst>
                  <a:ext uri="{FF2B5EF4-FFF2-40B4-BE49-F238E27FC236}">
                    <a16:creationId xmlns:a16="http://schemas.microsoft.com/office/drawing/2014/main" id="{2A88BB1A-0219-4504-B193-4431BC50A8FD}"/>
                  </a:ext>
                </a:extLst>
              </p:cNvPr>
              <p:cNvSpPr/>
              <p:nvPr/>
            </p:nvSpPr>
            <p:spPr>
              <a:xfrm>
                <a:off x="8569077" y="1732305"/>
                <a:ext cx="266700" cy="266700"/>
              </a:xfrm>
              <a:custGeom>
                <a:avLst/>
                <a:gdLst>
                  <a:gd name="connsiteX0" fmla="*/ 133350 w 266700"/>
                  <a:gd name="connsiteY0" fmla="*/ 266700 h 266700"/>
                  <a:gd name="connsiteX1" fmla="*/ 266700 w 266700"/>
                  <a:gd name="connsiteY1" fmla="*/ 133350 h 266700"/>
                  <a:gd name="connsiteX2" fmla="*/ 133350 w 266700"/>
                  <a:gd name="connsiteY2" fmla="*/ 0 h 266700"/>
                  <a:gd name="connsiteX3" fmla="*/ 0 w 266700"/>
                  <a:gd name="connsiteY3" fmla="*/ 133350 h 266700"/>
                  <a:gd name="connsiteX4" fmla="*/ 133350 w 266700"/>
                  <a:gd name="connsiteY4" fmla="*/ 266700 h 266700"/>
                  <a:gd name="connsiteX5" fmla="*/ 133350 w 266700"/>
                  <a:gd name="connsiteY5" fmla="*/ 44253 h 266700"/>
                  <a:gd name="connsiteX6" fmla="*/ 171507 w 266700"/>
                  <a:gd name="connsiteY6" fmla="*/ 82410 h 266700"/>
                  <a:gd name="connsiteX7" fmla="*/ 133350 w 266700"/>
                  <a:gd name="connsiteY7" fmla="*/ 120567 h 266700"/>
                  <a:gd name="connsiteX8" fmla="*/ 95193 w 266700"/>
                  <a:gd name="connsiteY8" fmla="*/ 82410 h 266700"/>
                  <a:gd name="connsiteX9" fmla="*/ 133350 w 266700"/>
                  <a:gd name="connsiteY9" fmla="*/ 44253 h 266700"/>
                  <a:gd name="connsiteX10" fmla="*/ 57036 w 266700"/>
                  <a:gd name="connsiteY10" fmla="*/ 168897 h 266700"/>
                  <a:gd name="connsiteX11" fmla="*/ 64656 w 266700"/>
                  <a:gd name="connsiteY11" fmla="*/ 153657 h 266700"/>
                  <a:gd name="connsiteX12" fmla="*/ 101965 w 266700"/>
                  <a:gd name="connsiteY12" fmla="*/ 135855 h 266700"/>
                  <a:gd name="connsiteX13" fmla="*/ 133350 w 266700"/>
                  <a:gd name="connsiteY13" fmla="*/ 130750 h 266700"/>
                  <a:gd name="connsiteX14" fmla="*/ 164725 w 266700"/>
                  <a:gd name="connsiteY14" fmla="*/ 135836 h 266700"/>
                  <a:gd name="connsiteX15" fmla="*/ 202035 w 266700"/>
                  <a:gd name="connsiteY15" fmla="*/ 153638 h 266700"/>
                  <a:gd name="connsiteX16" fmla="*/ 209655 w 266700"/>
                  <a:gd name="connsiteY16" fmla="*/ 168878 h 266700"/>
                  <a:gd name="connsiteX17" fmla="*/ 209655 w 266700"/>
                  <a:gd name="connsiteY17" fmla="*/ 203225 h 266700"/>
                  <a:gd name="connsiteX18" fmla="*/ 57036 w 266700"/>
                  <a:gd name="connsiteY18" fmla="*/ 203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266700">
                    <a:moveTo>
                      <a:pt x="133350" y="266700"/>
                    </a:moveTo>
                    <a:cubicBezTo>
                      <a:pt x="206997" y="266700"/>
                      <a:pt x="266700" y="206997"/>
                      <a:pt x="266700" y="133350"/>
                    </a:cubicBezTo>
                    <a:cubicBezTo>
                      <a:pt x="266700" y="59703"/>
                      <a:pt x="206997" y="0"/>
                      <a:pt x="133350" y="0"/>
                    </a:cubicBezTo>
                    <a:cubicBezTo>
                      <a:pt x="59703" y="0"/>
                      <a:pt x="0" y="59703"/>
                      <a:pt x="0" y="133350"/>
                    </a:cubicBezTo>
                    <a:cubicBezTo>
                      <a:pt x="0" y="206997"/>
                      <a:pt x="59703" y="266700"/>
                      <a:pt x="133350" y="266700"/>
                    </a:cubicBezTo>
                    <a:close/>
                    <a:moveTo>
                      <a:pt x="133350" y="44253"/>
                    </a:moveTo>
                    <a:cubicBezTo>
                      <a:pt x="154424" y="44253"/>
                      <a:pt x="171507" y="61336"/>
                      <a:pt x="171507" y="82410"/>
                    </a:cubicBezTo>
                    <a:cubicBezTo>
                      <a:pt x="171507" y="103484"/>
                      <a:pt x="154424" y="120567"/>
                      <a:pt x="133350" y="120567"/>
                    </a:cubicBezTo>
                    <a:cubicBezTo>
                      <a:pt x="112276" y="120567"/>
                      <a:pt x="95193" y="103484"/>
                      <a:pt x="95193" y="82410"/>
                    </a:cubicBezTo>
                    <a:cubicBezTo>
                      <a:pt x="95199" y="61339"/>
                      <a:pt x="112279" y="44259"/>
                      <a:pt x="133350" y="44253"/>
                    </a:cubicBezTo>
                    <a:close/>
                    <a:moveTo>
                      <a:pt x="57036" y="168897"/>
                    </a:moveTo>
                    <a:cubicBezTo>
                      <a:pt x="57068" y="162909"/>
                      <a:pt x="59885" y="157277"/>
                      <a:pt x="64656" y="153657"/>
                    </a:cubicBezTo>
                    <a:cubicBezTo>
                      <a:pt x="75934" y="145552"/>
                      <a:pt x="88569" y="139523"/>
                      <a:pt x="101965" y="135855"/>
                    </a:cubicBezTo>
                    <a:cubicBezTo>
                      <a:pt x="112092" y="132511"/>
                      <a:pt x="122685" y="130788"/>
                      <a:pt x="133350" y="130750"/>
                    </a:cubicBezTo>
                    <a:cubicBezTo>
                      <a:pt x="143986" y="131064"/>
                      <a:pt x="154535" y="132774"/>
                      <a:pt x="164725" y="135836"/>
                    </a:cubicBezTo>
                    <a:cubicBezTo>
                      <a:pt x="178315" y="138970"/>
                      <a:pt x="191051" y="145047"/>
                      <a:pt x="202035" y="153638"/>
                    </a:cubicBezTo>
                    <a:cubicBezTo>
                      <a:pt x="206957" y="157130"/>
                      <a:pt x="209815" y="162845"/>
                      <a:pt x="209655" y="168878"/>
                    </a:cubicBezTo>
                    <a:lnTo>
                      <a:pt x="209655" y="203225"/>
                    </a:lnTo>
                    <a:lnTo>
                      <a:pt x="57036" y="203225"/>
                    </a:ln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grpSp>
      </p:grpSp>
      <p:grpSp>
        <p:nvGrpSpPr>
          <p:cNvPr id="85" name="Group 84">
            <a:extLst>
              <a:ext uri="{FF2B5EF4-FFF2-40B4-BE49-F238E27FC236}">
                <a16:creationId xmlns:a16="http://schemas.microsoft.com/office/drawing/2014/main" id="{1698C571-0932-49A3-9C7A-DC85CE9B084F}"/>
              </a:ext>
            </a:extLst>
          </p:cNvPr>
          <p:cNvGrpSpPr/>
          <p:nvPr/>
        </p:nvGrpSpPr>
        <p:grpSpPr>
          <a:xfrm>
            <a:off x="6978377" y="3389707"/>
            <a:ext cx="3434746" cy="914729"/>
            <a:chOff x="8296069" y="3344842"/>
            <a:chExt cx="3435233" cy="914859"/>
          </a:xfrm>
        </p:grpSpPr>
        <p:sp>
          <p:nvSpPr>
            <p:cNvPr id="22" name="Freeform: Shape 21">
              <a:extLst>
                <a:ext uri="{FF2B5EF4-FFF2-40B4-BE49-F238E27FC236}">
                  <a16:creationId xmlns:a16="http://schemas.microsoft.com/office/drawing/2014/main" id="{A07B8442-89F7-4B44-BABE-A6FD6E13A817}"/>
                </a:ext>
              </a:extLst>
            </p:cNvPr>
            <p:cNvSpPr/>
            <p:nvPr/>
          </p:nvSpPr>
          <p:spPr>
            <a:xfrm>
              <a:off x="9270613" y="3344842"/>
              <a:ext cx="246068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US" sz="1961">
                  <a:solidFill>
                    <a:srgbClr val="000000">
                      <a:hueOff val="0"/>
                      <a:satOff val="0"/>
                      <a:lumOff val="0"/>
                      <a:alphaOff val="0"/>
                    </a:srgbClr>
                  </a:solidFill>
                  <a:latin typeface="Segoe UI"/>
                </a:rPr>
                <a:t>Business Continuity &amp; Disaster Recovery</a:t>
              </a:r>
            </a:p>
          </p:txBody>
        </p:sp>
        <p:grpSp>
          <p:nvGrpSpPr>
            <p:cNvPr id="74" name="Graphic 72" descr="Lightning">
              <a:extLst>
                <a:ext uri="{FF2B5EF4-FFF2-40B4-BE49-F238E27FC236}">
                  <a16:creationId xmlns:a16="http://schemas.microsoft.com/office/drawing/2014/main" id="{E54F5B4B-49F6-4BBE-807A-E85445499DAE}"/>
                </a:ext>
              </a:extLst>
            </p:cNvPr>
            <p:cNvGrpSpPr/>
            <p:nvPr/>
          </p:nvGrpSpPr>
          <p:grpSpPr>
            <a:xfrm>
              <a:off x="8296069" y="3487816"/>
              <a:ext cx="650779" cy="628910"/>
              <a:chOff x="8376450" y="3527728"/>
              <a:chExt cx="650779" cy="628910"/>
            </a:xfrm>
            <a:solidFill>
              <a:srgbClr val="50E6FF"/>
            </a:solidFill>
          </p:grpSpPr>
          <p:sp>
            <p:nvSpPr>
              <p:cNvPr id="75" name="Freeform: Shape 74">
                <a:extLst>
                  <a:ext uri="{FF2B5EF4-FFF2-40B4-BE49-F238E27FC236}">
                    <a16:creationId xmlns:a16="http://schemas.microsoft.com/office/drawing/2014/main" id="{707F90E0-6AFC-4745-B0C7-0B4BFAC98BE8}"/>
                  </a:ext>
                </a:extLst>
              </p:cNvPr>
              <p:cNvSpPr/>
              <p:nvPr/>
            </p:nvSpPr>
            <p:spPr>
              <a:xfrm>
                <a:off x="8376450" y="3527728"/>
                <a:ext cx="650779" cy="362210"/>
              </a:xfrm>
              <a:custGeom>
                <a:avLst/>
                <a:gdLst>
                  <a:gd name="connsiteX0" fmla="*/ 650779 w 650779"/>
                  <a:gd name="connsiteY0" fmla="*/ 271723 h 362210"/>
                  <a:gd name="connsiteX1" fmla="*/ 619347 w 650779"/>
                  <a:gd name="connsiteY1" fmla="*/ 203143 h 362210"/>
                  <a:gd name="connsiteX2" fmla="*/ 546004 w 650779"/>
                  <a:gd name="connsiteY2" fmla="*/ 183141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106902 w 650779"/>
                  <a:gd name="connsiteY11" fmla="*/ 362211 h 362210"/>
                  <a:gd name="connsiteX12" fmla="*/ 564102 w 650779"/>
                  <a:gd name="connsiteY12" fmla="*/ 362211 h 362210"/>
                  <a:gd name="connsiteX13" fmla="*/ 650779 w 650779"/>
                  <a:gd name="connsiteY13" fmla="*/ 271723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779" h="362210">
                    <a:moveTo>
                      <a:pt x="650779" y="271723"/>
                    </a:moveTo>
                    <a:cubicBezTo>
                      <a:pt x="650779" y="245053"/>
                      <a:pt x="639349" y="220288"/>
                      <a:pt x="619347" y="203143"/>
                    </a:cubicBezTo>
                    <a:cubicBezTo>
                      <a:pt x="599344" y="185998"/>
                      <a:pt x="572674" y="178378"/>
                      <a:pt x="546004" y="183141"/>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106902" y="362211"/>
                    </a:lnTo>
                    <a:lnTo>
                      <a:pt x="564102" y="362211"/>
                    </a:lnTo>
                    <a:cubicBezTo>
                      <a:pt x="613632" y="360306"/>
                      <a:pt x="650779" y="320301"/>
                      <a:pt x="650779" y="271723"/>
                    </a:cubicBezTo>
                    <a:close/>
                  </a:path>
                </a:pathLst>
              </a:custGeom>
              <a:solidFill>
                <a:schemeClr val="accent4"/>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76" name="Freeform: Shape 75">
                <a:extLst>
                  <a:ext uri="{FF2B5EF4-FFF2-40B4-BE49-F238E27FC236}">
                    <a16:creationId xmlns:a16="http://schemas.microsoft.com/office/drawing/2014/main" id="{07184EA8-74D7-4332-A0AA-C6F52C23A874}"/>
                  </a:ext>
                </a:extLst>
              </p:cNvPr>
              <p:cNvSpPr/>
              <p:nvPr/>
            </p:nvSpPr>
            <p:spPr>
              <a:xfrm>
                <a:off x="8627179" y="3928039"/>
                <a:ext cx="152400" cy="228600"/>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77" name="Freeform: Shape 76">
                <a:extLst>
                  <a:ext uri="{FF2B5EF4-FFF2-40B4-BE49-F238E27FC236}">
                    <a16:creationId xmlns:a16="http://schemas.microsoft.com/office/drawing/2014/main" id="{D3EBF0AC-AD29-4C1C-B106-EABE394A9270}"/>
                  </a:ext>
                </a:extLst>
              </p:cNvPr>
              <p:cNvSpPr/>
              <p:nvPr/>
            </p:nvSpPr>
            <p:spPr>
              <a:xfrm>
                <a:off x="8808154" y="3928039"/>
                <a:ext cx="76200" cy="114300"/>
              </a:xfrm>
              <a:custGeom>
                <a:avLst/>
                <a:gdLst>
                  <a:gd name="connsiteX0" fmla="*/ 76200 w 76200"/>
                  <a:gd name="connsiteY0" fmla="*/ 38100 h 114300"/>
                  <a:gd name="connsiteX1" fmla="*/ 35243 w 76200"/>
                  <a:gd name="connsiteY1" fmla="*/ 38100 h 114300"/>
                  <a:gd name="connsiteX2" fmla="*/ 50483 w 76200"/>
                  <a:gd name="connsiteY2" fmla="*/ 0 h 114300"/>
                  <a:gd name="connsiteX3" fmla="*/ 15240 w 76200"/>
                  <a:gd name="connsiteY3" fmla="*/ 0 h 114300"/>
                  <a:gd name="connsiteX4" fmla="*/ 0 w 76200"/>
                  <a:gd name="connsiteY4" fmla="*/ 61913 h 114300"/>
                  <a:gd name="connsiteX5" fmla="*/ 30480 w 76200"/>
                  <a:gd name="connsiteY5" fmla="*/ 61913 h 114300"/>
                  <a:gd name="connsiteX6" fmla="*/ 11430 w 762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6200" y="38100"/>
                    </a:moveTo>
                    <a:lnTo>
                      <a:pt x="35243"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sp>
            <p:nvSpPr>
              <p:cNvPr id="78" name="Freeform: Shape 77">
                <a:extLst>
                  <a:ext uri="{FF2B5EF4-FFF2-40B4-BE49-F238E27FC236}">
                    <a16:creationId xmlns:a16="http://schemas.microsoft.com/office/drawing/2014/main" id="{54E5326D-B7C9-4635-A323-391A43167779}"/>
                  </a:ext>
                </a:extLst>
              </p:cNvPr>
              <p:cNvSpPr/>
              <p:nvPr/>
            </p:nvSpPr>
            <p:spPr>
              <a:xfrm>
                <a:off x="8531929" y="3928039"/>
                <a:ext cx="76199" cy="114300"/>
              </a:xfrm>
              <a:custGeom>
                <a:avLst/>
                <a:gdLst>
                  <a:gd name="connsiteX0" fmla="*/ 76200 w 76199"/>
                  <a:gd name="connsiteY0" fmla="*/ 38100 h 114300"/>
                  <a:gd name="connsiteX1" fmla="*/ 35242 w 76199"/>
                  <a:gd name="connsiteY1" fmla="*/ 38100 h 114300"/>
                  <a:gd name="connsiteX2" fmla="*/ 50483 w 76199"/>
                  <a:gd name="connsiteY2" fmla="*/ 0 h 114300"/>
                  <a:gd name="connsiteX3" fmla="*/ 15240 w 76199"/>
                  <a:gd name="connsiteY3" fmla="*/ 0 h 114300"/>
                  <a:gd name="connsiteX4" fmla="*/ 0 w 76199"/>
                  <a:gd name="connsiteY4" fmla="*/ 61913 h 114300"/>
                  <a:gd name="connsiteX5" fmla="*/ 30480 w 76199"/>
                  <a:gd name="connsiteY5" fmla="*/ 61913 h 114300"/>
                  <a:gd name="connsiteX6" fmla="*/ 11430 w 76199"/>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9" h="114300">
                    <a:moveTo>
                      <a:pt x="76200" y="38100"/>
                    </a:moveTo>
                    <a:lnTo>
                      <a:pt x="35242"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pPr defTabSz="914367"/>
                <a:endParaRPr lang="en-US" sz="1961">
                  <a:solidFill>
                    <a:srgbClr val="000000"/>
                  </a:solidFill>
                  <a:latin typeface="Segoe UI"/>
                </a:endParaRPr>
              </a:p>
            </p:txBody>
          </p:sp>
        </p:grpSp>
      </p:grpSp>
      <p:grpSp>
        <p:nvGrpSpPr>
          <p:cNvPr id="3" name="Group 2">
            <a:extLst>
              <a:ext uri="{FF2B5EF4-FFF2-40B4-BE49-F238E27FC236}">
                <a16:creationId xmlns:a16="http://schemas.microsoft.com/office/drawing/2014/main" id="{6ADC2E05-F12A-4B13-85CC-D0BB27B752C4}"/>
              </a:ext>
            </a:extLst>
          </p:cNvPr>
          <p:cNvGrpSpPr/>
          <p:nvPr/>
        </p:nvGrpSpPr>
        <p:grpSpPr>
          <a:xfrm>
            <a:off x="605158" y="5108361"/>
            <a:ext cx="3231041" cy="914729"/>
            <a:chOff x="617292" y="5210297"/>
            <a:chExt cx="3295830" cy="933071"/>
          </a:xfrm>
        </p:grpSpPr>
        <p:sp>
          <p:nvSpPr>
            <p:cNvPr id="25" name="Freeform: Shape 24">
              <a:extLst>
                <a:ext uri="{FF2B5EF4-FFF2-40B4-BE49-F238E27FC236}">
                  <a16:creationId xmlns:a16="http://schemas.microsoft.com/office/drawing/2014/main" id="{F1764D3F-ECEF-4F38-AD6F-2A1D458C6682}"/>
                </a:ext>
              </a:extLst>
            </p:cNvPr>
            <p:cNvSpPr/>
            <p:nvPr/>
          </p:nvSpPr>
          <p:spPr>
            <a:xfrm>
              <a:off x="1713739" y="5210297"/>
              <a:ext cx="2199383"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a:solidFill>
                    <a:srgbClr val="000000">
                      <a:hueOff val="0"/>
                      <a:satOff val="0"/>
                      <a:lumOff val="0"/>
                      <a:alphaOff val="0"/>
                    </a:srgbClr>
                  </a:solidFill>
                  <a:latin typeface="Segoe UI"/>
                </a:rPr>
                <a:t>Governance disciplines</a:t>
              </a:r>
              <a:endParaRPr lang="en-US" sz="1961">
                <a:solidFill>
                  <a:srgbClr val="000000">
                    <a:hueOff val="0"/>
                    <a:satOff val="0"/>
                    <a:lumOff val="0"/>
                    <a:alphaOff val="0"/>
                  </a:srgbClr>
                </a:solidFill>
                <a:latin typeface="Segoe UI"/>
              </a:endParaRPr>
            </a:p>
          </p:txBody>
        </p:sp>
        <p:grpSp>
          <p:nvGrpSpPr>
            <p:cNvPr id="89" name="Graphic 87" descr="Map compass">
              <a:extLst>
                <a:ext uri="{FF2B5EF4-FFF2-40B4-BE49-F238E27FC236}">
                  <a16:creationId xmlns:a16="http://schemas.microsoft.com/office/drawing/2014/main" id="{FBF23E67-3EE5-43C8-9534-066BBA3D7ED0}"/>
                </a:ext>
              </a:extLst>
            </p:cNvPr>
            <p:cNvGrpSpPr/>
            <p:nvPr/>
          </p:nvGrpSpPr>
          <p:grpSpPr>
            <a:xfrm>
              <a:off x="617292" y="5210531"/>
              <a:ext cx="932603" cy="932603"/>
              <a:chOff x="359586" y="3932986"/>
              <a:chExt cx="914400" cy="914400"/>
            </a:xfrm>
          </p:grpSpPr>
          <p:sp>
            <p:nvSpPr>
              <p:cNvPr id="90" name="Freeform: Shape 89">
                <a:extLst>
                  <a:ext uri="{FF2B5EF4-FFF2-40B4-BE49-F238E27FC236}">
                    <a16:creationId xmlns:a16="http://schemas.microsoft.com/office/drawing/2014/main" id="{8ECE76D2-C837-49A0-9ED2-856C45ED6F78}"/>
                  </a:ext>
                </a:extLst>
              </p:cNvPr>
              <p:cNvSpPr/>
              <p:nvPr/>
            </p:nvSpPr>
            <p:spPr>
              <a:xfrm>
                <a:off x="454836" y="4028236"/>
                <a:ext cx="722947" cy="722947"/>
              </a:xfrm>
              <a:custGeom>
                <a:avLst/>
                <a:gdLst>
                  <a:gd name="connsiteX0" fmla="*/ 361950 w 722947"/>
                  <a:gd name="connsiteY0" fmla="*/ 419100 h 722947"/>
                  <a:gd name="connsiteX1" fmla="*/ 304800 w 722947"/>
                  <a:gd name="connsiteY1" fmla="*/ 361950 h 722947"/>
                  <a:gd name="connsiteX2" fmla="*/ 361950 w 722947"/>
                  <a:gd name="connsiteY2" fmla="*/ 304800 h 722947"/>
                  <a:gd name="connsiteX3" fmla="*/ 419100 w 722947"/>
                  <a:gd name="connsiteY3" fmla="*/ 361950 h 722947"/>
                  <a:gd name="connsiteX4" fmla="*/ 361950 w 722947"/>
                  <a:gd name="connsiteY4" fmla="*/ 419100 h 722947"/>
                  <a:gd name="connsiteX5" fmla="*/ 685800 w 722947"/>
                  <a:gd name="connsiteY5" fmla="*/ 349568 h 722947"/>
                  <a:gd name="connsiteX6" fmla="*/ 626745 w 722947"/>
                  <a:gd name="connsiteY6" fmla="*/ 331470 h 722947"/>
                  <a:gd name="connsiteX7" fmla="*/ 481965 w 722947"/>
                  <a:gd name="connsiteY7" fmla="*/ 285750 h 722947"/>
                  <a:gd name="connsiteX8" fmla="*/ 528638 w 722947"/>
                  <a:gd name="connsiteY8" fmla="*/ 195263 h 722947"/>
                  <a:gd name="connsiteX9" fmla="*/ 439103 w 722947"/>
                  <a:gd name="connsiteY9" fmla="*/ 241935 h 722947"/>
                  <a:gd name="connsiteX10" fmla="*/ 392430 w 722947"/>
                  <a:gd name="connsiteY10" fmla="*/ 96203 h 722947"/>
                  <a:gd name="connsiteX11" fmla="*/ 373380 w 722947"/>
                  <a:gd name="connsiteY11" fmla="*/ 37147 h 722947"/>
                  <a:gd name="connsiteX12" fmla="*/ 361950 w 722947"/>
                  <a:gd name="connsiteY12" fmla="*/ 0 h 722947"/>
                  <a:gd name="connsiteX13" fmla="*/ 349568 w 722947"/>
                  <a:gd name="connsiteY13" fmla="*/ 38100 h 722947"/>
                  <a:gd name="connsiteX14" fmla="*/ 331470 w 722947"/>
                  <a:gd name="connsiteY14" fmla="*/ 97155 h 722947"/>
                  <a:gd name="connsiteX15" fmla="*/ 286703 w 722947"/>
                  <a:gd name="connsiteY15" fmla="*/ 241935 h 722947"/>
                  <a:gd name="connsiteX16" fmla="*/ 196215 w 722947"/>
                  <a:gd name="connsiteY16" fmla="*/ 195263 h 722947"/>
                  <a:gd name="connsiteX17" fmla="*/ 242888 w 722947"/>
                  <a:gd name="connsiteY17" fmla="*/ 284798 h 722947"/>
                  <a:gd name="connsiteX18" fmla="*/ 98107 w 722947"/>
                  <a:gd name="connsiteY18" fmla="*/ 330518 h 722947"/>
                  <a:gd name="connsiteX19" fmla="*/ 38100 w 722947"/>
                  <a:gd name="connsiteY19" fmla="*/ 348615 h 722947"/>
                  <a:gd name="connsiteX20" fmla="*/ 0 w 722947"/>
                  <a:gd name="connsiteY20" fmla="*/ 360998 h 722947"/>
                  <a:gd name="connsiteX21" fmla="*/ 38100 w 722947"/>
                  <a:gd name="connsiteY21" fmla="*/ 373380 h 722947"/>
                  <a:gd name="connsiteX22" fmla="*/ 96203 w 722947"/>
                  <a:gd name="connsiteY22" fmla="*/ 392430 h 722947"/>
                  <a:gd name="connsiteX23" fmla="*/ 241935 w 722947"/>
                  <a:gd name="connsiteY23" fmla="*/ 438150 h 722947"/>
                  <a:gd name="connsiteX24" fmla="*/ 195263 w 722947"/>
                  <a:gd name="connsiteY24" fmla="*/ 527685 h 722947"/>
                  <a:gd name="connsiteX25" fmla="*/ 284798 w 722947"/>
                  <a:gd name="connsiteY25" fmla="*/ 481013 h 722947"/>
                  <a:gd name="connsiteX26" fmla="*/ 330518 w 722947"/>
                  <a:gd name="connsiteY26" fmla="*/ 625793 h 722947"/>
                  <a:gd name="connsiteX27" fmla="*/ 348615 w 722947"/>
                  <a:gd name="connsiteY27" fmla="*/ 684848 h 722947"/>
                  <a:gd name="connsiteX28" fmla="*/ 360998 w 722947"/>
                  <a:gd name="connsiteY28" fmla="*/ 722948 h 722947"/>
                  <a:gd name="connsiteX29" fmla="*/ 373380 w 722947"/>
                  <a:gd name="connsiteY29" fmla="*/ 684848 h 722947"/>
                  <a:gd name="connsiteX30" fmla="*/ 392430 w 722947"/>
                  <a:gd name="connsiteY30" fmla="*/ 625793 h 722947"/>
                  <a:gd name="connsiteX31" fmla="*/ 439103 w 722947"/>
                  <a:gd name="connsiteY31" fmla="*/ 480060 h 722947"/>
                  <a:gd name="connsiteX32" fmla="*/ 528638 w 722947"/>
                  <a:gd name="connsiteY32" fmla="*/ 526733 h 722947"/>
                  <a:gd name="connsiteX33" fmla="*/ 481013 w 722947"/>
                  <a:gd name="connsiteY33" fmla="*/ 437198 h 722947"/>
                  <a:gd name="connsiteX34" fmla="*/ 625793 w 722947"/>
                  <a:gd name="connsiteY34" fmla="*/ 391478 h 722947"/>
                  <a:gd name="connsiteX35" fmla="*/ 684848 w 722947"/>
                  <a:gd name="connsiteY35" fmla="*/ 372428 h 722947"/>
                  <a:gd name="connsiteX36" fmla="*/ 722948 w 722947"/>
                  <a:gd name="connsiteY36" fmla="*/ 360045 h 722947"/>
                  <a:gd name="connsiteX37" fmla="*/ 685800 w 722947"/>
                  <a:gd name="connsiteY37" fmla="*/ 349568 h 7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2947" h="722947">
                    <a:moveTo>
                      <a:pt x="361950" y="419100"/>
                    </a:moveTo>
                    <a:cubicBezTo>
                      <a:pt x="330518" y="419100"/>
                      <a:pt x="304800" y="393383"/>
                      <a:pt x="304800" y="361950"/>
                    </a:cubicBezTo>
                    <a:cubicBezTo>
                      <a:pt x="304800" y="330518"/>
                      <a:pt x="330518" y="304800"/>
                      <a:pt x="361950" y="304800"/>
                    </a:cubicBezTo>
                    <a:cubicBezTo>
                      <a:pt x="393383" y="304800"/>
                      <a:pt x="419100" y="330518"/>
                      <a:pt x="419100" y="361950"/>
                    </a:cubicBezTo>
                    <a:cubicBezTo>
                      <a:pt x="419100" y="393383"/>
                      <a:pt x="393383" y="419100"/>
                      <a:pt x="361950" y="419100"/>
                    </a:cubicBezTo>
                    <a:close/>
                    <a:moveTo>
                      <a:pt x="685800" y="349568"/>
                    </a:moveTo>
                    <a:lnTo>
                      <a:pt x="626745" y="331470"/>
                    </a:lnTo>
                    <a:lnTo>
                      <a:pt x="481965" y="285750"/>
                    </a:lnTo>
                    <a:lnTo>
                      <a:pt x="528638" y="195263"/>
                    </a:lnTo>
                    <a:lnTo>
                      <a:pt x="439103" y="241935"/>
                    </a:lnTo>
                    <a:lnTo>
                      <a:pt x="392430" y="96203"/>
                    </a:lnTo>
                    <a:lnTo>
                      <a:pt x="373380" y="37147"/>
                    </a:lnTo>
                    <a:lnTo>
                      <a:pt x="361950" y="0"/>
                    </a:lnTo>
                    <a:lnTo>
                      <a:pt x="349568" y="38100"/>
                    </a:lnTo>
                    <a:lnTo>
                      <a:pt x="331470" y="97155"/>
                    </a:lnTo>
                    <a:lnTo>
                      <a:pt x="286703" y="241935"/>
                    </a:lnTo>
                    <a:lnTo>
                      <a:pt x="196215" y="195263"/>
                    </a:lnTo>
                    <a:lnTo>
                      <a:pt x="242888" y="284798"/>
                    </a:lnTo>
                    <a:lnTo>
                      <a:pt x="98107" y="330518"/>
                    </a:lnTo>
                    <a:lnTo>
                      <a:pt x="38100" y="348615"/>
                    </a:lnTo>
                    <a:lnTo>
                      <a:pt x="0" y="360998"/>
                    </a:lnTo>
                    <a:lnTo>
                      <a:pt x="38100" y="373380"/>
                    </a:lnTo>
                    <a:lnTo>
                      <a:pt x="96203" y="392430"/>
                    </a:lnTo>
                    <a:lnTo>
                      <a:pt x="241935" y="438150"/>
                    </a:lnTo>
                    <a:lnTo>
                      <a:pt x="195263" y="527685"/>
                    </a:lnTo>
                    <a:lnTo>
                      <a:pt x="284798" y="481013"/>
                    </a:lnTo>
                    <a:lnTo>
                      <a:pt x="330518" y="625793"/>
                    </a:lnTo>
                    <a:lnTo>
                      <a:pt x="348615" y="684848"/>
                    </a:lnTo>
                    <a:lnTo>
                      <a:pt x="360998" y="722948"/>
                    </a:lnTo>
                    <a:lnTo>
                      <a:pt x="373380" y="684848"/>
                    </a:lnTo>
                    <a:lnTo>
                      <a:pt x="392430" y="625793"/>
                    </a:lnTo>
                    <a:lnTo>
                      <a:pt x="439103" y="480060"/>
                    </a:lnTo>
                    <a:lnTo>
                      <a:pt x="528638" y="526733"/>
                    </a:lnTo>
                    <a:lnTo>
                      <a:pt x="481013" y="437198"/>
                    </a:lnTo>
                    <a:lnTo>
                      <a:pt x="625793" y="391478"/>
                    </a:lnTo>
                    <a:lnTo>
                      <a:pt x="684848" y="372428"/>
                    </a:lnTo>
                    <a:lnTo>
                      <a:pt x="722948" y="360045"/>
                    </a:lnTo>
                    <a:lnTo>
                      <a:pt x="685800" y="349568"/>
                    </a:lnTo>
                    <a:close/>
                  </a:path>
                </a:pathLst>
              </a:custGeom>
              <a:solidFill>
                <a:schemeClr val="accent4"/>
              </a:solidFill>
              <a:ln w="9525" cap="flat">
                <a:noFill/>
                <a:prstDash val="solid"/>
                <a:miter/>
              </a:ln>
            </p:spPr>
            <p:txBody>
              <a:bodyPr rtlCol="0" anchor="ctr"/>
              <a:lstStyle/>
              <a:p>
                <a:pPr defTabSz="914367"/>
                <a:endParaRPr lang="en-US">
                  <a:solidFill>
                    <a:srgbClr val="000000"/>
                  </a:solidFill>
                  <a:latin typeface="Segoe UI"/>
                </a:endParaRPr>
              </a:p>
            </p:txBody>
          </p:sp>
          <p:sp>
            <p:nvSpPr>
              <p:cNvPr id="91" name="Freeform: Shape 90">
                <a:extLst>
                  <a:ext uri="{FF2B5EF4-FFF2-40B4-BE49-F238E27FC236}">
                    <a16:creationId xmlns:a16="http://schemas.microsoft.com/office/drawing/2014/main" id="{451E72D7-D906-4216-86C7-0F9DAE21760F}"/>
                  </a:ext>
                </a:extLst>
              </p:cNvPr>
              <p:cNvSpPr/>
              <p:nvPr/>
            </p:nvSpPr>
            <p:spPr>
              <a:xfrm>
                <a:off x="870125" y="4442573"/>
                <a:ext cx="266700" cy="266700"/>
              </a:xfrm>
              <a:custGeom>
                <a:avLst/>
                <a:gdLst>
                  <a:gd name="connsiteX0" fmla="*/ 202883 w 266700"/>
                  <a:gd name="connsiteY0" fmla="*/ 20002 h 266700"/>
                  <a:gd name="connsiteX1" fmla="*/ 155258 w 266700"/>
                  <a:gd name="connsiteY1" fmla="*/ 112395 h 266700"/>
                  <a:gd name="connsiteX2" fmla="*/ 112395 w 266700"/>
                  <a:gd name="connsiteY2" fmla="*/ 156210 h 266700"/>
                  <a:gd name="connsiteX3" fmla="*/ 19050 w 266700"/>
                  <a:gd name="connsiteY3" fmla="*/ 203835 h 266700"/>
                  <a:gd name="connsiteX4" fmla="*/ 13335 w 266700"/>
                  <a:gd name="connsiteY4" fmla="*/ 223838 h 266700"/>
                  <a:gd name="connsiteX5" fmla="*/ 0 w 266700"/>
                  <a:gd name="connsiteY5" fmla="*/ 266700 h 266700"/>
                  <a:gd name="connsiteX6" fmla="*/ 167640 w 266700"/>
                  <a:gd name="connsiteY6" fmla="*/ 183833 h 266700"/>
                  <a:gd name="connsiteX7" fmla="*/ 184785 w 266700"/>
                  <a:gd name="connsiteY7" fmla="*/ 166688 h 266700"/>
                  <a:gd name="connsiteX8" fmla="*/ 266700 w 266700"/>
                  <a:gd name="connsiteY8" fmla="*/ 0 h 266700"/>
                  <a:gd name="connsiteX9" fmla="*/ 222885 w 266700"/>
                  <a:gd name="connsiteY9" fmla="*/ 14288 h 266700"/>
                  <a:gd name="connsiteX10" fmla="*/ 202883 w 266700"/>
                  <a:gd name="connsiteY10" fmla="*/ 2000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6700">
                    <a:moveTo>
                      <a:pt x="202883" y="20002"/>
                    </a:moveTo>
                    <a:cubicBezTo>
                      <a:pt x="193358" y="53340"/>
                      <a:pt x="177165" y="84773"/>
                      <a:pt x="155258" y="112395"/>
                    </a:cubicBezTo>
                    <a:cubicBezTo>
                      <a:pt x="142875" y="128588"/>
                      <a:pt x="127635" y="142875"/>
                      <a:pt x="112395" y="156210"/>
                    </a:cubicBezTo>
                    <a:cubicBezTo>
                      <a:pt x="84773" y="178117"/>
                      <a:pt x="53340" y="194310"/>
                      <a:pt x="19050" y="203835"/>
                    </a:cubicBezTo>
                    <a:lnTo>
                      <a:pt x="13335" y="223838"/>
                    </a:lnTo>
                    <a:lnTo>
                      <a:pt x="0" y="266700"/>
                    </a:lnTo>
                    <a:cubicBezTo>
                      <a:pt x="62865" y="256223"/>
                      <a:pt x="120968" y="227648"/>
                      <a:pt x="167640" y="183833"/>
                    </a:cubicBezTo>
                    <a:cubicBezTo>
                      <a:pt x="173355" y="178117"/>
                      <a:pt x="179070" y="172402"/>
                      <a:pt x="184785" y="166688"/>
                    </a:cubicBezTo>
                    <a:cubicBezTo>
                      <a:pt x="227648" y="120015"/>
                      <a:pt x="256223" y="61913"/>
                      <a:pt x="266700" y="0"/>
                    </a:cubicBezTo>
                    <a:lnTo>
                      <a:pt x="222885" y="14288"/>
                    </a:lnTo>
                    <a:lnTo>
                      <a:pt x="202883" y="20002"/>
                    </a:lnTo>
                    <a:close/>
                  </a:path>
                </a:pathLst>
              </a:custGeom>
              <a:solidFill>
                <a:schemeClr val="accent5"/>
              </a:solidFill>
              <a:ln w="9525" cap="flat">
                <a:noFill/>
                <a:prstDash val="solid"/>
                <a:miter/>
              </a:ln>
            </p:spPr>
            <p:txBody>
              <a:bodyPr rtlCol="0" anchor="ctr"/>
              <a:lstStyle/>
              <a:p>
                <a:pPr defTabSz="914367"/>
                <a:endParaRPr lang="en-US">
                  <a:solidFill>
                    <a:srgbClr val="000000"/>
                  </a:solidFill>
                  <a:latin typeface="Segoe UI"/>
                </a:endParaRPr>
              </a:p>
            </p:txBody>
          </p:sp>
          <p:sp>
            <p:nvSpPr>
              <p:cNvPr id="92" name="Freeform: Shape 91">
                <a:extLst>
                  <a:ext uri="{FF2B5EF4-FFF2-40B4-BE49-F238E27FC236}">
                    <a16:creationId xmlns:a16="http://schemas.microsoft.com/office/drawing/2014/main" id="{B6D42168-B963-4CD0-8A7F-E8402BC346E6}"/>
                  </a:ext>
                </a:extLst>
              </p:cNvPr>
              <p:cNvSpPr/>
              <p:nvPr/>
            </p:nvSpPr>
            <p:spPr>
              <a:xfrm>
                <a:off x="870125" y="4071098"/>
                <a:ext cx="265747" cy="265747"/>
              </a:xfrm>
              <a:custGeom>
                <a:avLst/>
                <a:gdLst>
                  <a:gd name="connsiteX0" fmla="*/ 20003 w 265747"/>
                  <a:gd name="connsiteY0" fmla="*/ 62865 h 265747"/>
                  <a:gd name="connsiteX1" fmla="*/ 111443 w 265747"/>
                  <a:gd name="connsiteY1" fmla="*/ 110490 h 265747"/>
                  <a:gd name="connsiteX2" fmla="*/ 155258 w 265747"/>
                  <a:gd name="connsiteY2" fmla="*/ 154305 h 265747"/>
                  <a:gd name="connsiteX3" fmla="*/ 202883 w 265747"/>
                  <a:gd name="connsiteY3" fmla="*/ 246698 h 265747"/>
                  <a:gd name="connsiteX4" fmla="*/ 222885 w 265747"/>
                  <a:gd name="connsiteY4" fmla="*/ 252413 h 265747"/>
                  <a:gd name="connsiteX5" fmla="*/ 265748 w 265747"/>
                  <a:gd name="connsiteY5" fmla="*/ 265748 h 265747"/>
                  <a:gd name="connsiteX6" fmla="*/ 183833 w 265747"/>
                  <a:gd name="connsiteY6" fmla="*/ 99060 h 265747"/>
                  <a:gd name="connsiteX7" fmla="*/ 166688 w 265747"/>
                  <a:gd name="connsiteY7" fmla="*/ 81915 h 265747"/>
                  <a:gd name="connsiteX8" fmla="*/ 0 w 265747"/>
                  <a:gd name="connsiteY8" fmla="*/ 0 h 265747"/>
                  <a:gd name="connsiteX9" fmla="*/ 13335 w 265747"/>
                  <a:gd name="connsiteY9" fmla="*/ 42863 h 265747"/>
                  <a:gd name="connsiteX10" fmla="*/ 20003 w 265747"/>
                  <a:gd name="connsiteY10" fmla="*/ 62865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0003" y="62865"/>
                    </a:moveTo>
                    <a:cubicBezTo>
                      <a:pt x="53340" y="72390"/>
                      <a:pt x="84773" y="88582"/>
                      <a:pt x="111443" y="110490"/>
                    </a:cubicBezTo>
                    <a:cubicBezTo>
                      <a:pt x="127635" y="122873"/>
                      <a:pt x="141923" y="138113"/>
                      <a:pt x="155258" y="154305"/>
                    </a:cubicBezTo>
                    <a:cubicBezTo>
                      <a:pt x="177165" y="181927"/>
                      <a:pt x="193358" y="212408"/>
                      <a:pt x="202883" y="246698"/>
                    </a:cubicBezTo>
                    <a:lnTo>
                      <a:pt x="222885" y="252413"/>
                    </a:lnTo>
                    <a:lnTo>
                      <a:pt x="265748" y="265748"/>
                    </a:lnTo>
                    <a:cubicBezTo>
                      <a:pt x="255270" y="203835"/>
                      <a:pt x="226695" y="145733"/>
                      <a:pt x="183833" y="99060"/>
                    </a:cubicBezTo>
                    <a:cubicBezTo>
                      <a:pt x="178118" y="93345"/>
                      <a:pt x="172402" y="87630"/>
                      <a:pt x="166688" y="81915"/>
                    </a:cubicBezTo>
                    <a:cubicBezTo>
                      <a:pt x="120015" y="39053"/>
                      <a:pt x="62865" y="10478"/>
                      <a:pt x="0" y="0"/>
                    </a:cubicBezTo>
                    <a:lnTo>
                      <a:pt x="13335" y="42863"/>
                    </a:lnTo>
                    <a:lnTo>
                      <a:pt x="20003" y="62865"/>
                    </a:lnTo>
                    <a:close/>
                  </a:path>
                </a:pathLst>
              </a:custGeom>
              <a:solidFill>
                <a:schemeClr val="accent5"/>
              </a:solidFill>
              <a:ln w="9525" cap="flat">
                <a:noFill/>
                <a:prstDash val="solid"/>
                <a:miter/>
              </a:ln>
            </p:spPr>
            <p:txBody>
              <a:bodyPr rtlCol="0" anchor="ctr"/>
              <a:lstStyle/>
              <a:p>
                <a:pPr defTabSz="914367"/>
                <a:endParaRPr lang="en-US">
                  <a:solidFill>
                    <a:srgbClr val="000000"/>
                  </a:solidFill>
                  <a:latin typeface="Segoe UI"/>
                </a:endParaRPr>
              </a:p>
            </p:txBody>
          </p:sp>
          <p:sp>
            <p:nvSpPr>
              <p:cNvPr id="93" name="Freeform: Shape 92">
                <a:extLst>
                  <a:ext uri="{FF2B5EF4-FFF2-40B4-BE49-F238E27FC236}">
                    <a16:creationId xmlns:a16="http://schemas.microsoft.com/office/drawing/2014/main" id="{489ACF6E-7861-47F9-B1CD-CD583EE7A6BC}"/>
                  </a:ext>
                </a:extLst>
              </p:cNvPr>
              <p:cNvSpPr/>
              <p:nvPr/>
            </p:nvSpPr>
            <p:spPr>
              <a:xfrm>
                <a:off x="496745" y="4071098"/>
                <a:ext cx="266700" cy="264794"/>
              </a:xfrm>
              <a:custGeom>
                <a:avLst/>
                <a:gdLst>
                  <a:gd name="connsiteX0" fmla="*/ 63818 w 266700"/>
                  <a:gd name="connsiteY0" fmla="*/ 244793 h 264794"/>
                  <a:gd name="connsiteX1" fmla="*/ 111443 w 266700"/>
                  <a:gd name="connsiteY1" fmla="*/ 152400 h 264794"/>
                  <a:gd name="connsiteX2" fmla="*/ 155258 w 266700"/>
                  <a:gd name="connsiteY2" fmla="*/ 108585 h 264794"/>
                  <a:gd name="connsiteX3" fmla="*/ 246698 w 266700"/>
                  <a:gd name="connsiteY3" fmla="*/ 61913 h 264794"/>
                  <a:gd name="connsiteX4" fmla="*/ 253365 w 266700"/>
                  <a:gd name="connsiteY4" fmla="*/ 42863 h 264794"/>
                  <a:gd name="connsiteX5" fmla="*/ 266700 w 266700"/>
                  <a:gd name="connsiteY5" fmla="*/ 0 h 264794"/>
                  <a:gd name="connsiteX6" fmla="*/ 100013 w 266700"/>
                  <a:gd name="connsiteY6" fmla="*/ 80963 h 264794"/>
                  <a:gd name="connsiteX7" fmla="*/ 82868 w 266700"/>
                  <a:gd name="connsiteY7" fmla="*/ 98107 h 264794"/>
                  <a:gd name="connsiteX8" fmla="*/ 0 w 266700"/>
                  <a:gd name="connsiteY8" fmla="*/ 264795 h 264794"/>
                  <a:gd name="connsiteX9" fmla="*/ 42863 w 266700"/>
                  <a:gd name="connsiteY9" fmla="*/ 251460 h 264794"/>
                  <a:gd name="connsiteX10" fmla="*/ 63818 w 266700"/>
                  <a:gd name="connsiteY10" fmla="*/ 244793 h 2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4794">
                    <a:moveTo>
                      <a:pt x="63818" y="244793"/>
                    </a:moveTo>
                    <a:cubicBezTo>
                      <a:pt x="73343" y="211455"/>
                      <a:pt x="89535" y="180023"/>
                      <a:pt x="111443" y="152400"/>
                    </a:cubicBezTo>
                    <a:cubicBezTo>
                      <a:pt x="123825" y="136208"/>
                      <a:pt x="139065" y="121920"/>
                      <a:pt x="155258" y="108585"/>
                    </a:cubicBezTo>
                    <a:cubicBezTo>
                      <a:pt x="182880" y="86678"/>
                      <a:pt x="213360" y="71438"/>
                      <a:pt x="246698" y="61913"/>
                    </a:cubicBezTo>
                    <a:lnTo>
                      <a:pt x="253365" y="42863"/>
                    </a:lnTo>
                    <a:lnTo>
                      <a:pt x="266700" y="0"/>
                    </a:lnTo>
                    <a:cubicBezTo>
                      <a:pt x="204788" y="10478"/>
                      <a:pt x="146685" y="38100"/>
                      <a:pt x="100013" y="80963"/>
                    </a:cubicBezTo>
                    <a:cubicBezTo>
                      <a:pt x="94298" y="86678"/>
                      <a:pt x="88583" y="92393"/>
                      <a:pt x="82868" y="98107"/>
                    </a:cubicBezTo>
                    <a:cubicBezTo>
                      <a:pt x="40005" y="144780"/>
                      <a:pt x="10478" y="202883"/>
                      <a:pt x="0" y="264795"/>
                    </a:cubicBezTo>
                    <a:lnTo>
                      <a:pt x="42863" y="251460"/>
                    </a:lnTo>
                    <a:lnTo>
                      <a:pt x="63818" y="244793"/>
                    </a:lnTo>
                    <a:close/>
                  </a:path>
                </a:pathLst>
              </a:custGeom>
              <a:solidFill>
                <a:schemeClr val="accent5"/>
              </a:solidFill>
              <a:ln w="9525" cap="flat">
                <a:noFill/>
                <a:prstDash val="solid"/>
                <a:miter/>
              </a:ln>
            </p:spPr>
            <p:txBody>
              <a:bodyPr rtlCol="0" anchor="ctr"/>
              <a:lstStyle/>
              <a:p>
                <a:pPr defTabSz="914367"/>
                <a:endParaRPr lang="en-US">
                  <a:solidFill>
                    <a:srgbClr val="000000"/>
                  </a:solidFill>
                  <a:latin typeface="Segoe UI"/>
                </a:endParaRPr>
              </a:p>
            </p:txBody>
          </p:sp>
          <p:sp>
            <p:nvSpPr>
              <p:cNvPr id="94" name="Freeform: Shape 93">
                <a:extLst>
                  <a:ext uri="{FF2B5EF4-FFF2-40B4-BE49-F238E27FC236}">
                    <a16:creationId xmlns:a16="http://schemas.microsoft.com/office/drawing/2014/main" id="{399081F5-40FA-41C3-ACFA-2A1FED3B7264}"/>
                  </a:ext>
                </a:extLst>
              </p:cNvPr>
              <p:cNvSpPr/>
              <p:nvPr/>
            </p:nvSpPr>
            <p:spPr>
              <a:xfrm>
                <a:off x="497698" y="4443525"/>
                <a:ext cx="265747" cy="265747"/>
              </a:xfrm>
              <a:custGeom>
                <a:avLst/>
                <a:gdLst>
                  <a:gd name="connsiteX0" fmla="*/ 245745 w 265747"/>
                  <a:gd name="connsiteY0" fmla="*/ 202883 h 265747"/>
                  <a:gd name="connsiteX1" fmla="*/ 153353 w 265747"/>
                  <a:gd name="connsiteY1" fmla="*/ 155258 h 265747"/>
                  <a:gd name="connsiteX2" fmla="*/ 110490 w 265747"/>
                  <a:gd name="connsiteY2" fmla="*/ 112395 h 265747"/>
                  <a:gd name="connsiteX3" fmla="*/ 62865 w 265747"/>
                  <a:gd name="connsiteY3" fmla="*/ 20003 h 265747"/>
                  <a:gd name="connsiteX4" fmla="*/ 42863 w 265747"/>
                  <a:gd name="connsiteY4" fmla="*/ 13335 h 265747"/>
                  <a:gd name="connsiteX5" fmla="*/ 0 w 265747"/>
                  <a:gd name="connsiteY5" fmla="*/ 0 h 265747"/>
                  <a:gd name="connsiteX6" fmla="*/ 81915 w 265747"/>
                  <a:gd name="connsiteY6" fmla="*/ 166688 h 265747"/>
                  <a:gd name="connsiteX7" fmla="*/ 99060 w 265747"/>
                  <a:gd name="connsiteY7" fmla="*/ 183833 h 265747"/>
                  <a:gd name="connsiteX8" fmla="*/ 265748 w 265747"/>
                  <a:gd name="connsiteY8" fmla="*/ 265748 h 265747"/>
                  <a:gd name="connsiteX9" fmla="*/ 251460 w 265747"/>
                  <a:gd name="connsiteY9" fmla="*/ 222885 h 265747"/>
                  <a:gd name="connsiteX10" fmla="*/ 245745 w 265747"/>
                  <a:gd name="connsiteY10" fmla="*/ 202883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45745" y="202883"/>
                    </a:moveTo>
                    <a:cubicBezTo>
                      <a:pt x="212408" y="193358"/>
                      <a:pt x="180975" y="177165"/>
                      <a:pt x="153353" y="155258"/>
                    </a:cubicBezTo>
                    <a:cubicBezTo>
                      <a:pt x="137160" y="142875"/>
                      <a:pt x="122873" y="127635"/>
                      <a:pt x="110490" y="112395"/>
                    </a:cubicBezTo>
                    <a:cubicBezTo>
                      <a:pt x="88582" y="84773"/>
                      <a:pt x="72390" y="53340"/>
                      <a:pt x="62865" y="20003"/>
                    </a:cubicBezTo>
                    <a:lnTo>
                      <a:pt x="42863" y="13335"/>
                    </a:lnTo>
                    <a:lnTo>
                      <a:pt x="0" y="0"/>
                    </a:lnTo>
                    <a:cubicBezTo>
                      <a:pt x="10478" y="62865"/>
                      <a:pt x="39053" y="120968"/>
                      <a:pt x="81915" y="166688"/>
                    </a:cubicBezTo>
                    <a:cubicBezTo>
                      <a:pt x="87630" y="172402"/>
                      <a:pt x="93345" y="178118"/>
                      <a:pt x="99060" y="183833"/>
                    </a:cubicBezTo>
                    <a:cubicBezTo>
                      <a:pt x="145733" y="226695"/>
                      <a:pt x="203835" y="255270"/>
                      <a:pt x="265748" y="265748"/>
                    </a:cubicBezTo>
                    <a:lnTo>
                      <a:pt x="251460" y="222885"/>
                    </a:lnTo>
                    <a:lnTo>
                      <a:pt x="245745" y="202883"/>
                    </a:lnTo>
                    <a:close/>
                  </a:path>
                </a:pathLst>
              </a:custGeom>
              <a:solidFill>
                <a:schemeClr val="accent5"/>
              </a:solidFill>
              <a:ln w="9525" cap="flat">
                <a:noFill/>
                <a:prstDash val="solid"/>
                <a:miter/>
              </a:ln>
            </p:spPr>
            <p:txBody>
              <a:bodyPr rtlCol="0" anchor="ctr"/>
              <a:lstStyle/>
              <a:p>
                <a:pPr defTabSz="914367"/>
                <a:endParaRPr lang="en-US">
                  <a:solidFill>
                    <a:srgbClr val="000000"/>
                  </a:solidFill>
                  <a:latin typeface="Segoe UI"/>
                </a:endParaRPr>
              </a:p>
            </p:txBody>
          </p:sp>
        </p:grpSp>
      </p:grpSp>
    </p:spTree>
    <p:custDataLst>
      <p:tags r:id="rId1"/>
    </p:custDataLst>
    <p:extLst>
      <p:ext uri="{BB962C8B-B14F-4D97-AF65-F5344CB8AC3E}">
        <p14:creationId xmlns:p14="http://schemas.microsoft.com/office/powerpoint/2010/main" val="28321825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E8BA831-8AF4-4AB5-A5F5-264E897769DE}"/>
              </a:ext>
            </a:extLst>
          </p:cNvPr>
          <p:cNvGrpSpPr/>
          <p:nvPr/>
        </p:nvGrpSpPr>
        <p:grpSpPr>
          <a:xfrm>
            <a:off x="2858586" y="1750244"/>
            <a:ext cx="3030718" cy="1764216"/>
            <a:chOff x="874455" y="2252677"/>
            <a:chExt cx="3091490" cy="1799592"/>
          </a:xfrm>
        </p:grpSpPr>
        <p:sp>
          <p:nvSpPr>
            <p:cNvPr id="21" name="L-Shape 20">
              <a:extLst>
                <a:ext uri="{FF2B5EF4-FFF2-40B4-BE49-F238E27FC236}">
                  <a16:creationId xmlns:a16="http://schemas.microsoft.com/office/drawing/2014/main" id="{39208F1F-DE0C-474F-B059-D22EE05C20D0}"/>
                </a:ext>
              </a:extLst>
            </p:cNvPr>
            <p:cNvSpPr/>
            <p:nvPr/>
          </p:nvSpPr>
          <p:spPr>
            <a:xfrm rot="5400000">
              <a:off x="1471900" y="1655232"/>
              <a:ext cx="1799592" cy="2994481"/>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2" name="Isosceles Triangle 21">
              <a:extLst>
                <a:ext uri="{FF2B5EF4-FFF2-40B4-BE49-F238E27FC236}">
                  <a16:creationId xmlns:a16="http://schemas.microsoft.com/office/drawing/2014/main" id="{2CDCD84E-240C-4CF2-B962-815636DA5AD5}"/>
                </a:ext>
              </a:extLst>
            </p:cNvPr>
            <p:cNvSpPr/>
            <p:nvPr/>
          </p:nvSpPr>
          <p:spPr>
            <a:xfrm rot="10800000">
              <a:off x="1271311" y="2642391"/>
              <a:ext cx="510081" cy="510081"/>
            </a:xfrm>
            <a:prstGeom prst="triangle">
              <a:avLst>
                <a:gd name="adj" fmla="val 100000"/>
              </a:avLst>
            </a:prstGeom>
            <a:solidFill>
              <a:srgbClr val="0078D3"/>
            </a:solidFill>
          </p:spPr>
          <p:style>
            <a:lnRef idx="2">
              <a:schemeClr val="accent4">
                <a:hueOff val="-259584"/>
                <a:satOff val="0"/>
                <a:lumOff val="6078"/>
                <a:alphaOff val="0"/>
              </a:schemeClr>
            </a:lnRef>
            <a:fillRef idx="1">
              <a:schemeClr val="accent4">
                <a:hueOff val="-259584"/>
                <a:satOff val="0"/>
                <a:lumOff val="6078"/>
                <a:alphaOff val="0"/>
              </a:schemeClr>
            </a:fillRef>
            <a:effectRef idx="0">
              <a:schemeClr val="accent4">
                <a:hueOff val="-259584"/>
                <a:satOff val="0"/>
                <a:lumOff val="6078"/>
                <a:alphaOff val="0"/>
              </a:schemeClr>
            </a:effectRef>
            <a:fontRef idx="minor">
              <a:schemeClr val="lt1"/>
            </a:fontRef>
          </p:style>
        </p:sp>
        <p:sp>
          <p:nvSpPr>
            <p:cNvPr id="23" name="Freeform: Shape 22">
              <a:extLst>
                <a:ext uri="{FF2B5EF4-FFF2-40B4-BE49-F238E27FC236}">
                  <a16:creationId xmlns:a16="http://schemas.microsoft.com/office/drawing/2014/main" id="{4BE78737-B366-464B-8D50-3ED98735DDF9}"/>
                </a:ext>
              </a:extLst>
            </p:cNvPr>
            <p:cNvSpPr/>
            <p:nvPr/>
          </p:nvSpPr>
          <p:spPr>
            <a:xfrm>
              <a:off x="1748315" y="2948259"/>
              <a:ext cx="2217630"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745">
                  <a:solidFill>
                    <a:srgbClr val="000000">
                      <a:hueOff val="0"/>
                      <a:satOff val="0"/>
                      <a:lumOff val="0"/>
                      <a:alphaOff val="0"/>
                    </a:srgbClr>
                  </a:solidFill>
                  <a:latin typeface="Segoe UI"/>
                </a:rPr>
                <a:t>Platform Development Velocity</a:t>
              </a:r>
              <a:endParaRPr lang="en-US" sz="2745">
                <a:solidFill>
                  <a:srgbClr val="000000">
                    <a:hueOff val="0"/>
                    <a:satOff val="0"/>
                    <a:lumOff val="0"/>
                    <a:alphaOff val="0"/>
                  </a:srgbClr>
                </a:solidFill>
                <a:latin typeface="Segoe UI"/>
              </a:endParaRPr>
            </a:p>
          </p:txBody>
        </p:sp>
      </p:grpSp>
      <p:grpSp>
        <p:nvGrpSpPr>
          <p:cNvPr id="24" name="Group 23">
            <a:extLst>
              <a:ext uri="{FF2B5EF4-FFF2-40B4-BE49-F238E27FC236}">
                <a16:creationId xmlns:a16="http://schemas.microsoft.com/office/drawing/2014/main" id="{4C5D0CAB-0777-4700-8156-F5D2CDA2E38A}"/>
              </a:ext>
            </a:extLst>
          </p:cNvPr>
          <p:cNvGrpSpPr/>
          <p:nvPr/>
        </p:nvGrpSpPr>
        <p:grpSpPr>
          <a:xfrm>
            <a:off x="6096000" y="3514460"/>
            <a:ext cx="2935616" cy="1764216"/>
            <a:chOff x="8031147" y="4052269"/>
            <a:chExt cx="2994481" cy="1799592"/>
          </a:xfrm>
        </p:grpSpPr>
        <p:sp>
          <p:nvSpPr>
            <p:cNvPr id="25" name="Isosceles Triangle 24">
              <a:extLst>
                <a:ext uri="{FF2B5EF4-FFF2-40B4-BE49-F238E27FC236}">
                  <a16:creationId xmlns:a16="http://schemas.microsoft.com/office/drawing/2014/main" id="{51F938A4-9171-4964-B47E-D47D5EA33D73}"/>
                </a:ext>
              </a:extLst>
            </p:cNvPr>
            <p:cNvSpPr/>
            <p:nvPr/>
          </p:nvSpPr>
          <p:spPr>
            <a:xfrm>
              <a:off x="10108703" y="4952064"/>
              <a:ext cx="510081" cy="510081"/>
            </a:xfrm>
            <a:prstGeom prst="triangle">
              <a:avLst>
                <a:gd name="adj" fmla="val 100000"/>
              </a:avLst>
            </a:prstGeom>
            <a:solidFill>
              <a:srgbClr val="50E6FF"/>
            </a:solidFill>
          </p:spPr>
          <p:style>
            <a:lnRef idx="2">
              <a:schemeClr val="accent4">
                <a:hueOff val="-778751"/>
                <a:satOff val="0"/>
                <a:lumOff val="18235"/>
                <a:alphaOff val="0"/>
              </a:schemeClr>
            </a:lnRef>
            <a:fillRef idx="1">
              <a:schemeClr val="accent4">
                <a:hueOff val="-778751"/>
                <a:satOff val="0"/>
                <a:lumOff val="18235"/>
                <a:alphaOff val="0"/>
              </a:schemeClr>
            </a:fillRef>
            <a:effectRef idx="0">
              <a:schemeClr val="accent4">
                <a:hueOff val="-778751"/>
                <a:satOff val="0"/>
                <a:lumOff val="18235"/>
                <a:alphaOff val="0"/>
              </a:schemeClr>
            </a:effectRef>
            <a:fontRef idx="minor">
              <a:schemeClr val="lt1"/>
            </a:fontRef>
          </p:style>
        </p:sp>
        <p:sp>
          <p:nvSpPr>
            <p:cNvPr id="26" name="L-Shape 25">
              <a:extLst>
                <a:ext uri="{FF2B5EF4-FFF2-40B4-BE49-F238E27FC236}">
                  <a16:creationId xmlns:a16="http://schemas.microsoft.com/office/drawing/2014/main" id="{5B5FC522-E545-4308-88DE-0AC6E3622405}"/>
                </a:ext>
              </a:extLst>
            </p:cNvPr>
            <p:cNvSpPr/>
            <p:nvPr/>
          </p:nvSpPr>
          <p:spPr>
            <a:xfrm rot="16200000">
              <a:off x="8628592" y="3454824"/>
              <a:ext cx="1799592" cy="2994481"/>
            </a:xfrm>
            <a:prstGeom prst="corner">
              <a:avLst>
                <a:gd name="adj1" fmla="val 16120"/>
                <a:gd name="adj2" fmla="val 16110"/>
              </a:avLst>
            </a:prstGeom>
          </p:spPr>
          <p:style>
            <a:lnRef idx="2">
              <a:schemeClr val="accent4">
                <a:hueOff val="-1038335"/>
                <a:satOff val="0"/>
                <a:lumOff val="24313"/>
                <a:alphaOff val="0"/>
              </a:schemeClr>
            </a:lnRef>
            <a:fillRef idx="1">
              <a:schemeClr val="accent4">
                <a:hueOff val="-1038335"/>
                <a:satOff val="0"/>
                <a:lumOff val="24313"/>
                <a:alphaOff val="0"/>
              </a:schemeClr>
            </a:fillRef>
            <a:effectRef idx="0">
              <a:schemeClr val="accent4">
                <a:hueOff val="-1038335"/>
                <a:satOff val="0"/>
                <a:lumOff val="24313"/>
                <a:alphaOff val="0"/>
              </a:schemeClr>
            </a:effectRef>
            <a:fontRef idx="minor">
              <a:schemeClr val="lt1"/>
            </a:fontRef>
          </p:style>
        </p:sp>
        <p:sp>
          <p:nvSpPr>
            <p:cNvPr id="27" name="Freeform: Shape 26">
              <a:extLst>
                <a:ext uri="{FF2B5EF4-FFF2-40B4-BE49-F238E27FC236}">
                  <a16:creationId xmlns:a16="http://schemas.microsoft.com/office/drawing/2014/main" id="{53FBAD8B-44A3-485C-8F6A-959207C53A4D}"/>
                </a:ext>
              </a:extLst>
            </p:cNvPr>
            <p:cNvSpPr/>
            <p:nvPr/>
          </p:nvSpPr>
          <p:spPr>
            <a:xfrm>
              <a:off x="8031148" y="4257397"/>
              <a:ext cx="2505718"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745">
                  <a:solidFill>
                    <a:srgbClr val="000000">
                      <a:hueOff val="0"/>
                      <a:satOff val="0"/>
                      <a:lumOff val="0"/>
                      <a:alphaOff val="0"/>
                    </a:srgbClr>
                  </a:solidFill>
                  <a:latin typeface="Segoe UI"/>
                </a:rPr>
                <a:t>Cloud Operating Model</a:t>
              </a:r>
              <a:endParaRPr lang="en-US" sz="2745">
                <a:solidFill>
                  <a:srgbClr val="000000">
                    <a:hueOff val="0"/>
                    <a:satOff val="0"/>
                    <a:lumOff val="0"/>
                    <a:alphaOff val="0"/>
                  </a:srgbClr>
                </a:solidFill>
                <a:latin typeface="Segoe UI"/>
              </a:endParaRPr>
            </a:p>
          </p:txBody>
        </p:sp>
      </p:grpSp>
      <p:sp>
        <p:nvSpPr>
          <p:cNvPr id="13" name="Title 1">
            <a:extLst>
              <a:ext uri="{FF2B5EF4-FFF2-40B4-BE49-F238E27FC236}">
                <a16:creationId xmlns:a16="http://schemas.microsoft.com/office/drawing/2014/main" id="{5034E5F0-0D82-4DE5-93A8-F70D71E0DE56}"/>
              </a:ext>
            </a:extLst>
          </p:cNvPr>
          <p:cNvSpPr>
            <a:spLocks noGrp="1"/>
          </p:cNvSpPr>
          <p:nvPr>
            <p:ph type="title"/>
          </p:nvPr>
        </p:nvSpPr>
        <p:spPr>
          <a:xfrm>
            <a:off x="455995" y="620428"/>
            <a:ext cx="11306469" cy="403137"/>
          </a:xfrm>
        </p:spPr>
        <p:txBody>
          <a:bodyPr/>
          <a:lstStyle/>
          <a:p>
            <a:pPr defTabSz="914367"/>
            <a:r>
              <a:rPr lang="en-US" sz="3529" b="1" spc="-49">
                <a:latin typeface="Segoe UI Semibold"/>
              </a:rPr>
              <a:t>How do we get started?</a:t>
            </a:r>
          </a:p>
        </p:txBody>
      </p:sp>
    </p:spTree>
    <p:custDataLst>
      <p:tags r:id="rId1"/>
    </p:custDataLst>
    <p:extLst>
      <p:ext uri="{BB962C8B-B14F-4D97-AF65-F5344CB8AC3E}">
        <p14:creationId xmlns:p14="http://schemas.microsoft.com/office/powerpoint/2010/main" val="518549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accel="50000" decel="50000" fill="hold" nodeType="withEffect">
                                  <p:stCondLst>
                                    <p:cond delay="0"/>
                                  </p:stCondLst>
                                  <p:childTnLst>
                                    <p:animMotion origin="layout" path="M -2.8772E-6 -4.82524E-6 L -0.20053 0.30777 " pathEditMode="relative" rAng="0" ptsTypes="AA">
                                      <p:cBhvr>
                                        <p:cTn id="9" dur="2000" spd="-100000" fill="hold"/>
                                        <p:tgtEl>
                                          <p:spTgt spid="20"/>
                                        </p:tgtEl>
                                        <p:attrNameLst>
                                          <p:attrName>ppt_x</p:attrName>
                                          <p:attrName>ppt_y</p:attrName>
                                        </p:attrNameLst>
                                      </p:cBhvr>
                                      <p:rCtr x="-10033" y="15388"/>
                                    </p:animMotion>
                                  </p:childTnLst>
                                </p:cTn>
                              </p:par>
                            </p:childTnLst>
                          </p:cTn>
                        </p:par>
                        <p:par>
                          <p:cTn id="10" fill="hold">
                            <p:stCondLst>
                              <p:cond delay="2000"/>
                            </p:stCondLst>
                            <p:childTnLst>
                              <p:par>
                                <p:cTn id="11" presetID="10" presetClass="entr" presetSubtype="0" fill="hold" nodeType="afterEffect">
                                  <p:stCondLst>
                                    <p:cond delay="10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2" presetClass="path" presetSubtype="0" accel="50000" decel="50000" fill="hold" nodeType="withEffect">
                                  <p:stCondLst>
                                    <p:cond delay="1000"/>
                                  </p:stCondLst>
                                  <p:childTnLst>
                                    <p:animMotion origin="layout" path="M -2.73424E-6 -1.13028E-6 L 0.17833 -0.28234 " pathEditMode="relative" rAng="0" ptsTypes="AA">
                                      <p:cBhvr>
                                        <p:cTn id="15" dur="2000" spd="-100000" fill="hold"/>
                                        <p:tgtEl>
                                          <p:spTgt spid="24"/>
                                        </p:tgtEl>
                                        <p:attrNameLst>
                                          <p:attrName>ppt_x</p:attrName>
                                          <p:attrName>ppt_y</p:attrName>
                                        </p:attrNameLst>
                                      </p:cBhvr>
                                      <p:rCtr x="8910" y="-141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Title 3">
            <a:extLst>
              <a:ext uri="{FF2B5EF4-FFF2-40B4-BE49-F238E27FC236}">
                <a16:creationId xmlns:a16="http://schemas.microsoft.com/office/drawing/2014/main" id="{CB2EFE74-6572-43CD-9B2B-F492E8BA28B9}"/>
              </a:ext>
            </a:extLst>
          </p:cNvPr>
          <p:cNvSpPr txBox="1">
            <a:spLocks/>
          </p:cNvSpPr>
          <p:nvPr/>
        </p:nvSpPr>
        <p:spPr>
          <a:xfrm>
            <a:off x="589045" y="2450992"/>
            <a:ext cx="3618174" cy="195284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How to get started?</a:t>
            </a:r>
            <a:b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US" sz="2745" b="0" i="1" u="none" strike="noStrike" kern="1200" cap="none" spc="-50" normalizeH="0" baseline="0" noProof="0">
                <a:ln w="3175">
                  <a:noFill/>
                </a:ln>
                <a:solidFill>
                  <a:srgbClr val="0078D4"/>
                </a:solidFill>
                <a:effectLst/>
                <a:uLnTx/>
                <a:uFillTx/>
                <a:latin typeface="Segoe UI Semibold"/>
                <a:ea typeface="+mn-ea"/>
                <a:cs typeface="Segoe UI" pitchFamily="34" charset="0"/>
              </a:rPr>
              <a:t>Platform Development Velocity</a:t>
            </a:r>
            <a:endParaRPr kumimoji="0" lang="en-US" sz="3600" b="0" i="1"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43" name="Graphic 42" descr="Badge Question Mark">
            <a:extLst>
              <a:ext uri="{FF2B5EF4-FFF2-40B4-BE49-F238E27FC236}">
                <a16:creationId xmlns:a16="http://schemas.microsoft.com/office/drawing/2014/main" id="{B3BFFF22-253D-4254-887D-542C9DED50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478" y="455382"/>
            <a:ext cx="1193937" cy="1193937"/>
          </a:xfrm>
          <a:prstGeom prst="rect">
            <a:avLst/>
          </a:prstGeom>
        </p:spPr>
      </p:pic>
      <p:grpSp>
        <p:nvGrpSpPr>
          <p:cNvPr id="44" name="Group 43">
            <a:extLst>
              <a:ext uri="{FF2B5EF4-FFF2-40B4-BE49-F238E27FC236}">
                <a16:creationId xmlns:a16="http://schemas.microsoft.com/office/drawing/2014/main" id="{4F64CDE1-E05B-4C91-B56E-CAC3D58A7800}"/>
              </a:ext>
            </a:extLst>
          </p:cNvPr>
          <p:cNvGrpSpPr/>
          <p:nvPr/>
        </p:nvGrpSpPr>
        <p:grpSpPr>
          <a:xfrm>
            <a:off x="5336385" y="394590"/>
            <a:ext cx="5835358" cy="3239626"/>
            <a:chOff x="5023516" y="508459"/>
            <a:chExt cx="5836186" cy="3240085"/>
          </a:xfrm>
        </p:grpSpPr>
        <p:sp>
          <p:nvSpPr>
            <p:cNvPr id="45" name="Freeform: Shape 44">
              <a:extLst>
                <a:ext uri="{FF2B5EF4-FFF2-40B4-BE49-F238E27FC236}">
                  <a16:creationId xmlns:a16="http://schemas.microsoft.com/office/drawing/2014/main" id="{EEC5CC00-E28E-4F47-AF74-A24230522EB8}"/>
                </a:ext>
              </a:extLst>
            </p:cNvPr>
            <p:cNvSpPr/>
            <p:nvPr/>
          </p:nvSpPr>
          <p:spPr>
            <a:xfrm>
              <a:off x="5023516" y="1488421"/>
              <a:ext cx="2560320" cy="128016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noFill/>
            <a:ln w="28575" cap="flat" cmpd="sng" algn="ctr">
              <a:solidFill>
                <a:srgbClr val="50E6FF"/>
              </a:solidFill>
              <a:prstDash val="solid"/>
            </a:ln>
            <a:effectLst/>
          </p:spPr>
          <p:txBody>
            <a:bodyPr spcFirstLastPara="0" vert="horz" wrap="square" lIns="210791" tIns="210791" rIns="210791" bIns="210791" numCol="1" spcCol="1270" anchor="ctr" anchorCtr="0">
              <a:noAutofit/>
            </a:bodyPr>
            <a:lstStyle/>
            <a:p>
              <a:pPr marL="0" marR="0" lvl="0" indent="0" algn="ctr" defTabSz="2044308"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a:ln>
                    <a:noFill/>
                  </a:ln>
                  <a:solidFill>
                    <a:srgbClr val="50E6FF"/>
                  </a:solidFill>
                  <a:effectLst/>
                  <a:uLnTx/>
                  <a:uFillTx/>
                  <a:latin typeface="Segoe UI"/>
                  <a:ea typeface="+mn-ea"/>
                  <a:cs typeface="+mn-cs"/>
                </a:rPr>
                <a:t>Iterative implementation</a:t>
              </a:r>
            </a:p>
          </p:txBody>
        </p:sp>
        <p:sp>
          <p:nvSpPr>
            <p:cNvPr id="46" name="Freeform: Shape 45">
              <a:extLst>
                <a:ext uri="{FF2B5EF4-FFF2-40B4-BE49-F238E27FC236}">
                  <a16:creationId xmlns:a16="http://schemas.microsoft.com/office/drawing/2014/main" id="{3083381C-E0BA-4FBD-859D-00BF8C97C996}"/>
                </a:ext>
              </a:extLst>
            </p:cNvPr>
            <p:cNvSpPr/>
            <p:nvPr/>
          </p:nvSpPr>
          <p:spPr>
            <a:xfrm>
              <a:off x="8573702" y="508459"/>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solidFill>
              <a:srgbClr val="50E6FF">
                <a:hueOff val="0"/>
                <a:satOff val="0"/>
                <a:lumOff val="0"/>
                <a:alphaOff val="0"/>
              </a:srgbClr>
            </a:solidFill>
            <a:ln w="10795" cap="flat" cmpd="sng" algn="ctr">
              <a:noFill/>
              <a:prstDash val="solid"/>
            </a:ln>
            <a:effectLst/>
          </p:spPr>
          <p:txBody>
            <a:bodyPr spcFirstLastPara="0" vert="horz" wrap="square" lIns="210791" tIns="210791" rIns="210791" bIns="210791" numCol="1" spcCol="1270" anchor="ctr" anchorCtr="0">
              <a:noAutofit/>
            </a:bodyPr>
            <a:lstStyle/>
            <a:p>
              <a:pPr marL="0" marR="0" lvl="0" indent="0" algn="ctr" defTabSz="2044308"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mn-cs"/>
                </a:rPr>
                <a:t>Foundation blueprint</a:t>
              </a:r>
            </a:p>
          </p:txBody>
        </p:sp>
        <p:sp>
          <p:nvSpPr>
            <p:cNvPr id="47" name="Freeform: Shape 46">
              <a:extLst>
                <a:ext uri="{FF2B5EF4-FFF2-40B4-BE49-F238E27FC236}">
                  <a16:creationId xmlns:a16="http://schemas.microsoft.com/office/drawing/2014/main" id="{9F02B6A1-0828-4E94-9FC8-AC61A5B180ED}"/>
                </a:ext>
              </a:extLst>
            </p:cNvPr>
            <p:cNvSpPr/>
            <p:nvPr/>
          </p:nvSpPr>
          <p:spPr>
            <a:xfrm>
              <a:off x="8573702" y="1671301"/>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solidFill>
              <a:srgbClr val="50E6FF">
                <a:hueOff val="0"/>
                <a:satOff val="0"/>
                <a:lumOff val="0"/>
                <a:alphaOff val="0"/>
              </a:srgbClr>
            </a:solidFill>
            <a:ln w="10795" cap="flat" cmpd="sng" algn="ctr">
              <a:noFill/>
              <a:prstDash val="solid"/>
            </a:ln>
            <a:effectLst/>
          </p:spPr>
          <p:txBody>
            <a:bodyPr spcFirstLastPara="0" vert="horz" wrap="square" lIns="210791" tIns="210791" rIns="210791" bIns="210791" numCol="1" spcCol="1270" anchor="ctr" anchorCtr="0">
              <a:noAutofit/>
            </a:bodyPr>
            <a:lstStyle/>
            <a:p>
              <a:pPr marL="0" marR="0" lvl="0" indent="0" algn="ctr" defTabSz="2044308"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mn-cs"/>
                </a:rPr>
                <a:t>Migration blueprint</a:t>
              </a:r>
            </a:p>
          </p:txBody>
        </p:sp>
        <p:cxnSp>
          <p:nvCxnSpPr>
            <p:cNvPr id="48" name="Straight Connector 47">
              <a:extLst>
                <a:ext uri="{FF2B5EF4-FFF2-40B4-BE49-F238E27FC236}">
                  <a16:creationId xmlns:a16="http://schemas.microsoft.com/office/drawing/2014/main" id="{23854DF6-288F-48BD-8071-A07B8C18641B}"/>
                </a:ext>
              </a:extLst>
            </p:cNvPr>
            <p:cNvCxnSpPr/>
            <p:nvPr/>
          </p:nvCxnSpPr>
          <p:spPr>
            <a:xfrm>
              <a:off x="7995682" y="925034"/>
              <a:ext cx="0" cy="2468880"/>
            </a:xfrm>
            <a:prstGeom prst="line">
              <a:avLst/>
            </a:prstGeom>
            <a:noFill/>
            <a:ln w="28575" cap="flat" cmpd="sng" algn="ctr">
              <a:solidFill>
                <a:srgbClr val="50E6FF"/>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85DA07A-5FBB-4BB7-8586-4099C192B836}"/>
                </a:ext>
              </a:extLst>
            </p:cNvPr>
            <p:cNvCxnSpPr>
              <a:cxnSpLocks/>
            </p:cNvCxnSpPr>
            <p:nvPr/>
          </p:nvCxnSpPr>
          <p:spPr>
            <a:xfrm>
              <a:off x="7583836" y="2128501"/>
              <a:ext cx="1005840" cy="12622"/>
            </a:xfrm>
            <a:prstGeom prst="line">
              <a:avLst/>
            </a:prstGeom>
            <a:noFill/>
            <a:ln w="28575" cap="flat" cmpd="sng" algn="ctr">
              <a:solidFill>
                <a:srgbClr val="50E6FF"/>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D2502A90-D622-4477-9F62-BF4E4B5DCFB1}"/>
                </a:ext>
              </a:extLst>
            </p:cNvPr>
            <p:cNvCxnSpPr>
              <a:cxnSpLocks/>
            </p:cNvCxnSpPr>
            <p:nvPr/>
          </p:nvCxnSpPr>
          <p:spPr>
            <a:xfrm>
              <a:off x="7985049" y="3393914"/>
              <a:ext cx="1280160" cy="0"/>
            </a:xfrm>
            <a:prstGeom prst="line">
              <a:avLst/>
            </a:prstGeom>
            <a:noFill/>
            <a:ln w="28575" cap="flat" cmpd="sng" algn="ctr">
              <a:solidFill>
                <a:srgbClr val="50E6FF"/>
              </a:solidFill>
              <a:prstDash val="solid"/>
              <a:headEnd type="none" w="lg" len="med"/>
              <a:tailEnd type="none" w="lg" len="med"/>
            </a:ln>
            <a:effectLst/>
          </p:spPr>
        </p:cxnSp>
        <p:cxnSp>
          <p:nvCxnSpPr>
            <p:cNvPr id="51" name="Straight Connector 50">
              <a:extLst>
                <a:ext uri="{FF2B5EF4-FFF2-40B4-BE49-F238E27FC236}">
                  <a16:creationId xmlns:a16="http://schemas.microsoft.com/office/drawing/2014/main" id="{68ABF31B-55E3-4108-92EB-1F07C642EAC4}"/>
                </a:ext>
              </a:extLst>
            </p:cNvPr>
            <p:cNvCxnSpPr>
              <a:cxnSpLocks/>
            </p:cNvCxnSpPr>
            <p:nvPr/>
          </p:nvCxnSpPr>
          <p:spPr>
            <a:xfrm>
              <a:off x="7995682" y="939433"/>
              <a:ext cx="1280160" cy="0"/>
            </a:xfrm>
            <a:prstGeom prst="line">
              <a:avLst/>
            </a:prstGeom>
            <a:noFill/>
            <a:ln w="28575" cap="flat" cmpd="sng" algn="ctr">
              <a:solidFill>
                <a:srgbClr val="50E6FF"/>
              </a:solidFill>
              <a:prstDash val="solid"/>
              <a:headEnd type="none" w="lg" len="med"/>
              <a:tailEnd type="none" w="lg" len="med"/>
            </a:ln>
            <a:effectLst/>
          </p:spPr>
        </p:cxnSp>
        <p:sp>
          <p:nvSpPr>
            <p:cNvPr id="52" name="Freeform: Shape 51">
              <a:extLst>
                <a:ext uri="{FF2B5EF4-FFF2-40B4-BE49-F238E27FC236}">
                  <a16:creationId xmlns:a16="http://schemas.microsoft.com/office/drawing/2014/main" id="{E4ABFD1B-6CE6-41DF-AD41-7195DBD543F8}"/>
                </a:ext>
              </a:extLst>
            </p:cNvPr>
            <p:cNvSpPr/>
            <p:nvPr/>
          </p:nvSpPr>
          <p:spPr>
            <a:xfrm>
              <a:off x="8573702" y="2834144"/>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solidFill>
              <a:srgbClr val="50E6FF">
                <a:hueOff val="0"/>
                <a:satOff val="0"/>
                <a:lumOff val="0"/>
                <a:alphaOff val="0"/>
              </a:srgbClr>
            </a:solidFill>
            <a:ln w="10795" cap="flat" cmpd="sng" algn="ctr">
              <a:noFill/>
              <a:prstDash val="solid"/>
            </a:ln>
            <a:effectLst/>
          </p:spPr>
          <p:txBody>
            <a:bodyPr spcFirstLastPara="0" vert="horz" wrap="square" lIns="210791" tIns="210791" rIns="210791" bIns="210791" numCol="1" spcCol="1270" anchor="ctr" anchorCtr="0">
              <a:noAutofit/>
            </a:bodyPr>
            <a:lstStyle/>
            <a:p>
              <a:pPr marL="0" marR="0" lvl="0" indent="0" algn="ctr" defTabSz="2044308"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mn-cs"/>
                </a:rPr>
                <a:t>Terraform modules</a:t>
              </a:r>
            </a:p>
          </p:txBody>
        </p:sp>
      </p:grpSp>
      <p:grpSp>
        <p:nvGrpSpPr>
          <p:cNvPr id="53" name="Group 52">
            <a:extLst>
              <a:ext uri="{FF2B5EF4-FFF2-40B4-BE49-F238E27FC236}">
                <a16:creationId xmlns:a16="http://schemas.microsoft.com/office/drawing/2014/main" id="{1762E72C-738A-42D8-B95A-D2BE7ED13922}"/>
              </a:ext>
            </a:extLst>
          </p:cNvPr>
          <p:cNvGrpSpPr/>
          <p:nvPr/>
        </p:nvGrpSpPr>
        <p:grpSpPr>
          <a:xfrm>
            <a:off x="5336385" y="4465176"/>
            <a:ext cx="5847396" cy="1213980"/>
            <a:chOff x="5023516" y="4579623"/>
            <a:chExt cx="5848225" cy="1214152"/>
          </a:xfrm>
        </p:grpSpPr>
        <p:sp>
          <p:nvSpPr>
            <p:cNvPr id="54" name="Freeform: Shape 53">
              <a:extLst>
                <a:ext uri="{FF2B5EF4-FFF2-40B4-BE49-F238E27FC236}">
                  <a16:creationId xmlns:a16="http://schemas.microsoft.com/office/drawing/2014/main" id="{11F4943F-A7E8-4EC5-BEF1-10237E5817A5}"/>
                </a:ext>
              </a:extLst>
            </p:cNvPr>
            <p:cNvSpPr/>
            <p:nvPr/>
          </p:nvSpPr>
          <p:spPr>
            <a:xfrm>
              <a:off x="5023516" y="4579623"/>
              <a:ext cx="2560320" cy="1214152"/>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noFill/>
            <a:ln w="28575" cap="flat" cmpd="sng" algn="ctr">
              <a:solidFill>
                <a:srgbClr val="0078D4"/>
              </a:solidFill>
              <a:prstDash val="solid"/>
            </a:ln>
            <a:effectLst/>
          </p:spPr>
          <p:txBody>
            <a:bodyPr spcFirstLastPara="0" vert="horz" wrap="square" lIns="210791" tIns="210791" rIns="210791" bIns="210791" numCol="1" spcCol="1270" anchor="ctr" anchorCtr="0">
              <a:noAutofit/>
            </a:bodyPr>
            <a:lstStyle/>
            <a:p>
              <a:pPr marL="0" marR="0" lvl="0" indent="0" algn="ctr" defTabSz="2044308"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a:ea typeface="+mn-ea"/>
                  <a:cs typeface="+mn-cs"/>
                </a:rPr>
                <a:t>Rich initial implementation</a:t>
              </a:r>
            </a:p>
          </p:txBody>
        </p:sp>
        <p:sp>
          <p:nvSpPr>
            <p:cNvPr id="55" name="Freeform: Shape 54">
              <a:extLst>
                <a:ext uri="{FF2B5EF4-FFF2-40B4-BE49-F238E27FC236}">
                  <a16:creationId xmlns:a16="http://schemas.microsoft.com/office/drawing/2014/main" id="{40FAD3E2-A85B-4159-A33E-F1BE869BDF67}"/>
                </a:ext>
              </a:extLst>
            </p:cNvPr>
            <p:cNvSpPr/>
            <p:nvPr/>
          </p:nvSpPr>
          <p:spPr>
            <a:xfrm>
              <a:off x="8585741" y="4729499"/>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solidFill>
              <a:srgbClr val="0078D4"/>
            </a:solidFill>
            <a:ln w="10795" cap="flat" cmpd="sng" algn="ctr">
              <a:noFill/>
              <a:prstDash val="solid"/>
            </a:ln>
            <a:effectLst/>
          </p:spPr>
          <p:txBody>
            <a:bodyPr spcFirstLastPara="0" vert="horz" wrap="square" lIns="210791" tIns="210791" rIns="210791" bIns="210791" numCol="1" spcCol="1270" anchor="ctr" anchorCtr="0">
              <a:noAutofit/>
            </a:bodyPr>
            <a:lstStyle/>
            <a:p>
              <a:pPr marL="0" marR="0" lvl="0" indent="0" algn="ctr" defTabSz="2044308"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mn-cs"/>
                </a:rPr>
                <a:t>Enterprise-scale Landing Zones</a:t>
              </a:r>
            </a:p>
          </p:txBody>
        </p:sp>
        <p:cxnSp>
          <p:nvCxnSpPr>
            <p:cNvPr id="56" name="Straight Connector 55">
              <a:extLst>
                <a:ext uri="{FF2B5EF4-FFF2-40B4-BE49-F238E27FC236}">
                  <a16:creationId xmlns:a16="http://schemas.microsoft.com/office/drawing/2014/main" id="{2B91CC1B-3020-4D09-A1E7-411FCC0B85A9}"/>
                </a:ext>
              </a:extLst>
            </p:cNvPr>
            <p:cNvCxnSpPr>
              <a:cxnSpLocks/>
            </p:cNvCxnSpPr>
            <p:nvPr/>
          </p:nvCxnSpPr>
          <p:spPr>
            <a:xfrm>
              <a:off x="7583836" y="5180388"/>
              <a:ext cx="1005840" cy="12622"/>
            </a:xfrm>
            <a:prstGeom prst="line">
              <a:avLst/>
            </a:prstGeom>
            <a:noFill/>
            <a:ln w="28575" cap="flat" cmpd="sng" algn="ctr">
              <a:solidFill>
                <a:srgbClr val="0078D4"/>
              </a:solidFill>
              <a:prstDash val="solid"/>
              <a:headEnd type="none" w="lg" len="med"/>
              <a:tailEnd type="none" w="lg" len="med"/>
            </a:ln>
            <a:effectLst/>
          </p:spPr>
        </p:cxnSp>
      </p:grpSp>
      <p:sp>
        <p:nvSpPr>
          <p:cNvPr id="57" name="Rectangle: Rounded Corners 56">
            <a:extLst>
              <a:ext uri="{FF2B5EF4-FFF2-40B4-BE49-F238E27FC236}">
                <a16:creationId xmlns:a16="http://schemas.microsoft.com/office/drawing/2014/main" id="{E2964D46-309A-4C5E-8F08-120348CB5C56}"/>
              </a:ext>
            </a:extLst>
          </p:cNvPr>
          <p:cNvSpPr/>
          <p:nvPr/>
        </p:nvSpPr>
        <p:spPr bwMode="auto">
          <a:xfrm>
            <a:off x="4966187" y="207286"/>
            <a:ext cx="6636769" cy="6389007"/>
          </a:xfrm>
          <a:prstGeom prst="roundRect">
            <a:avLst>
              <a:gd name="adj" fmla="val 9823"/>
            </a:avLst>
          </a:prstGeom>
          <a:noFill/>
          <a:ln w="28575" cap="flat" cmpd="sng" algn="ctr">
            <a:solidFill>
              <a:srgbClr val="000000"/>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Azure Landing Zones</a:t>
            </a:r>
          </a:p>
        </p:txBody>
      </p:sp>
      <p:sp>
        <p:nvSpPr>
          <p:cNvPr id="58" name="Rectangle 57">
            <a:extLst>
              <a:ext uri="{FF2B5EF4-FFF2-40B4-BE49-F238E27FC236}">
                <a16:creationId xmlns:a16="http://schemas.microsoft.com/office/drawing/2014/main" id="{D1E58AEC-793C-46ED-AC2C-16F775E44FDB}"/>
              </a:ext>
            </a:extLst>
          </p:cNvPr>
          <p:cNvSpPr/>
          <p:nvPr/>
        </p:nvSpPr>
        <p:spPr bwMode="auto">
          <a:xfrm>
            <a:off x="7925552" y="394588"/>
            <a:ext cx="3304264" cy="323962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201BD36F-88A5-4158-98E1-D7964DA3A945}"/>
              </a:ext>
            </a:extLst>
          </p:cNvPr>
          <p:cNvSpPr/>
          <p:nvPr/>
        </p:nvSpPr>
        <p:spPr bwMode="auto">
          <a:xfrm>
            <a:off x="7921901" y="4425644"/>
            <a:ext cx="3304264" cy="127557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DBADD537-037A-4829-AD67-19521124E9BC}"/>
              </a:ext>
            </a:extLst>
          </p:cNvPr>
          <p:cNvSpPr txBox="1"/>
          <p:nvPr/>
        </p:nvSpPr>
        <p:spPr>
          <a:xfrm>
            <a:off x="163052" y="5197403"/>
            <a:ext cx="4732849" cy="331899"/>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0078D4"/>
                </a:solidFill>
                <a:effectLst/>
                <a:uLnTx/>
                <a:uFillTx/>
              </a:rPr>
              <a:t>https://aka.ms/adopt/landingzone/cafmigrate</a:t>
            </a:r>
          </a:p>
        </p:txBody>
      </p:sp>
      <p:sp>
        <p:nvSpPr>
          <p:cNvPr id="61" name="TextBox 60">
            <a:extLst>
              <a:ext uri="{FF2B5EF4-FFF2-40B4-BE49-F238E27FC236}">
                <a16:creationId xmlns:a16="http://schemas.microsoft.com/office/drawing/2014/main" id="{A9336F74-BF61-4928-86AD-C0A7397C66A9}"/>
              </a:ext>
            </a:extLst>
          </p:cNvPr>
          <p:cNvSpPr txBox="1"/>
          <p:nvPr/>
        </p:nvSpPr>
        <p:spPr>
          <a:xfrm>
            <a:off x="163052" y="5531292"/>
            <a:ext cx="4477312" cy="574901"/>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0078D4"/>
                </a:solidFill>
                <a:effectLst/>
                <a:uLnTx/>
                <a:uFillTx/>
              </a:rPr>
              <a:t>https://aka.ms/adopt/landingzone/caffoundation</a:t>
            </a:r>
          </a:p>
        </p:txBody>
      </p:sp>
      <p:sp>
        <p:nvSpPr>
          <p:cNvPr id="62" name="TextBox 61">
            <a:extLst>
              <a:ext uri="{FF2B5EF4-FFF2-40B4-BE49-F238E27FC236}">
                <a16:creationId xmlns:a16="http://schemas.microsoft.com/office/drawing/2014/main" id="{877FF869-6251-438D-9B24-2BADB5F88892}"/>
              </a:ext>
            </a:extLst>
          </p:cNvPr>
          <p:cNvSpPr txBox="1"/>
          <p:nvPr/>
        </p:nvSpPr>
        <p:spPr>
          <a:xfrm>
            <a:off x="163052" y="5865180"/>
            <a:ext cx="4477312" cy="331899"/>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0078D4"/>
                </a:solidFill>
                <a:effectLst/>
                <a:uLnTx/>
                <a:uFillTx/>
              </a:rPr>
              <a:t>https://aka.ms/adopt/landingzone/terraform</a:t>
            </a:r>
          </a:p>
        </p:txBody>
      </p:sp>
      <p:sp>
        <p:nvSpPr>
          <p:cNvPr id="63" name="TextBox 62">
            <a:extLst>
              <a:ext uri="{FF2B5EF4-FFF2-40B4-BE49-F238E27FC236}">
                <a16:creationId xmlns:a16="http://schemas.microsoft.com/office/drawing/2014/main" id="{82BA6824-896B-4C2D-A5CA-EF1EEE0F5222}"/>
              </a:ext>
            </a:extLst>
          </p:cNvPr>
          <p:cNvSpPr txBox="1"/>
          <p:nvPr/>
        </p:nvSpPr>
        <p:spPr>
          <a:xfrm>
            <a:off x="163052" y="6199070"/>
            <a:ext cx="4732849" cy="331899"/>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0078D4"/>
                </a:solidFill>
                <a:effectLst/>
                <a:uLnTx/>
                <a:uFillTx/>
              </a:rPr>
              <a:t>https://aka.ms/adopt/landingzone/enterprise-scale</a:t>
            </a:r>
          </a:p>
        </p:txBody>
      </p:sp>
    </p:spTree>
    <p:custDataLst>
      <p:tags r:id="rId1"/>
    </p:custDataLst>
    <p:extLst>
      <p:ext uri="{BB962C8B-B14F-4D97-AF65-F5344CB8AC3E}">
        <p14:creationId xmlns:p14="http://schemas.microsoft.com/office/powerpoint/2010/main" val="3614962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8"/>
                                        </p:tgtEl>
                                      </p:cBhvr>
                                    </p:animEffect>
                                    <p:set>
                                      <p:cBhvr>
                                        <p:cTn id="17" dur="1" fill="hold">
                                          <p:stCondLst>
                                            <p:cond delay="499"/>
                                          </p:stCondLst>
                                        </p:cTn>
                                        <p:tgtEl>
                                          <p:spTgt spid="5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9"/>
                                        </p:tgtEl>
                                      </p:cBhvr>
                                    </p:animEffect>
                                    <p:set>
                                      <p:cBhvr>
                                        <p:cTn id="22" dur="1" fill="hold">
                                          <p:stCondLst>
                                            <p:cond delay="499"/>
                                          </p:stCondLst>
                                        </p:cTn>
                                        <p:tgtEl>
                                          <p:spTgt spid="5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0"/>
                                        <p:tgtEl>
                                          <p:spTgt spid="57"/>
                                        </p:tgtEl>
                                      </p:cBhvr>
                                    </p:animEffect>
                                    <p:anim calcmode="lin" valueType="num">
                                      <p:cBhvr>
                                        <p:cTn id="38" dur="1000" fill="hold"/>
                                        <p:tgtEl>
                                          <p:spTgt spid="57"/>
                                        </p:tgtEl>
                                        <p:attrNameLst>
                                          <p:attrName>ppt_x</p:attrName>
                                        </p:attrNameLst>
                                      </p:cBhvr>
                                      <p:tavLst>
                                        <p:tav tm="0">
                                          <p:val>
                                            <p:strVal val="#ppt_x"/>
                                          </p:val>
                                        </p:tav>
                                        <p:tav tm="100000">
                                          <p:val>
                                            <p:strVal val="#ppt_x"/>
                                          </p:val>
                                        </p:tav>
                                      </p:tavLst>
                                    </p:anim>
                                    <p:anim calcmode="lin" valueType="num">
                                      <p:cBhvr>
                                        <p:cTn id="3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p:bldP spid="61" grpId="0"/>
      <p:bldP spid="62"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7E02D-2D09-4FF3-8B02-80448B9131A2}"/>
              </a:ext>
            </a:extLst>
          </p:cNvPr>
          <p:cNvSpPr>
            <a:spLocks noGrp="1"/>
          </p:cNvSpPr>
          <p:nvPr>
            <p:ph type="title"/>
          </p:nvPr>
        </p:nvSpPr>
        <p:spPr>
          <a:xfrm>
            <a:off x="359016" y="2931082"/>
            <a:ext cx="11473970" cy="800219"/>
          </a:xfrm>
        </p:spPr>
        <p:txBody>
          <a:bodyPr/>
          <a:lstStyle/>
          <a:p>
            <a:r>
              <a:rPr lang="en-US">
                <a:latin typeface="Segoe UI Semibold" panose="020B0702040204020203" pitchFamily="34" charset="0"/>
                <a:cs typeface="Segoe UI Semibold" panose="020B0702040204020203" pitchFamily="34" charset="0"/>
              </a:rPr>
              <a:t>Key Findings</a:t>
            </a:r>
          </a:p>
        </p:txBody>
      </p:sp>
      <p:sp>
        <p:nvSpPr>
          <p:cNvPr id="2" name="Content Placeholder 1">
            <a:extLst>
              <a:ext uri="{FF2B5EF4-FFF2-40B4-BE49-F238E27FC236}">
                <a16:creationId xmlns:a16="http://schemas.microsoft.com/office/drawing/2014/main" id="{DBA5C577-DB13-42F2-A7CE-04FBAEE0D960}"/>
              </a:ext>
            </a:extLst>
          </p:cNvPr>
          <p:cNvSpPr>
            <a:spLocks noGrp="1"/>
          </p:cNvSpPr>
          <p:nvPr>
            <p:ph sz="quarter" idx="10"/>
          </p:nvPr>
        </p:nvSpPr>
        <p:spPr/>
        <p:txBody>
          <a:bodyPr/>
          <a:lstStyle/>
          <a:p>
            <a:endParaRPr lang="en-US"/>
          </a:p>
        </p:txBody>
      </p:sp>
      <p:sp>
        <p:nvSpPr>
          <p:cNvPr id="6" name="Text Placeholder 5">
            <a:extLst>
              <a:ext uri="{FF2B5EF4-FFF2-40B4-BE49-F238E27FC236}">
                <a16:creationId xmlns:a16="http://schemas.microsoft.com/office/drawing/2014/main" id="{73983E3D-5D71-41D3-AF85-46E535060F7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752145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a:solidFill>
                  <a:srgbClr val="000000"/>
                </a:solidFill>
                <a:latin typeface="Segoe UI Semibold" panose="020B0702040204020203" pitchFamily="34" charset="0"/>
                <a:cs typeface="Segoe UI Semibold" panose="020B0702040204020203" pitchFamily="34" charset="0"/>
              </a:rPr>
              <a:t>Enterprise-scale</a:t>
            </a:r>
            <a:endPar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1009854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3DFDA-8637-4082-A042-07C920B63B05}"/>
              </a:ext>
            </a:extLst>
          </p:cNvPr>
          <p:cNvSpPr>
            <a:spLocks noGrp="1"/>
          </p:cNvSpPr>
          <p:nvPr>
            <p:ph type="body" sz="quarter" idx="10"/>
          </p:nvPr>
        </p:nvSpPr>
        <p:spPr>
          <a:xfrm>
            <a:off x="4920945" y="4067670"/>
            <a:ext cx="6669658" cy="2790330"/>
          </a:xfrm>
          <a:prstGeom prst="rect">
            <a:avLst/>
          </a:prstGeom>
        </p:spPr>
        <p:txBody>
          <a:bodyPr wrap="square" anchor="ctr">
            <a:noAutofit/>
          </a:bodyPr>
          <a:lstStyle/>
          <a:p>
            <a:pPr algn="l"/>
            <a:r>
              <a:rPr lang="en-US" sz="2400" b="0" i="0">
                <a:solidFill>
                  <a:srgbClr val="24292E"/>
                </a:solidFill>
                <a:effectLst/>
                <a:latin typeface="+mn-lt"/>
              </a:rPr>
              <a:t>Enterprise enrolment roles links users with their </a:t>
            </a:r>
            <a:r>
              <a:rPr lang="en-US" sz="2400" b="1" i="0">
                <a:solidFill>
                  <a:srgbClr val="24292E"/>
                </a:solidFill>
                <a:effectLst/>
                <a:latin typeface="+mn-lt"/>
              </a:rPr>
              <a:t>functional role </a:t>
            </a:r>
            <a:r>
              <a:rPr lang="en-US" sz="2400" b="0" i="0">
                <a:solidFill>
                  <a:srgbClr val="24292E"/>
                </a:solidFill>
                <a:effectLst/>
                <a:latin typeface="+mn-lt"/>
              </a:rPr>
              <a:t>and consists of</a:t>
            </a:r>
          </a:p>
          <a:p>
            <a:pPr marL="514306" lvl="1" indent="-285750">
              <a:buFont typeface="Wingdings" panose="05000000000000000000" pitchFamily="2" charset="2"/>
              <a:buChar char="q"/>
            </a:pPr>
            <a:r>
              <a:rPr lang="en-US" sz="1800" b="0" i="0">
                <a:solidFill>
                  <a:srgbClr val="24292E"/>
                </a:solidFill>
                <a:effectLst/>
                <a:latin typeface="+mn-lt"/>
              </a:rPr>
              <a:t>Enterprise Administrator</a:t>
            </a:r>
          </a:p>
          <a:p>
            <a:pPr marL="514306" lvl="1" indent="-285750">
              <a:buFont typeface="Wingdings" panose="05000000000000000000" pitchFamily="2" charset="2"/>
              <a:buChar char="q"/>
            </a:pPr>
            <a:r>
              <a:rPr lang="en-US" sz="1800" b="0" i="0">
                <a:solidFill>
                  <a:srgbClr val="24292E"/>
                </a:solidFill>
                <a:effectLst/>
                <a:latin typeface="+mn-lt"/>
              </a:rPr>
              <a:t>Department Administrator</a:t>
            </a:r>
          </a:p>
          <a:p>
            <a:pPr marL="514306" lvl="1" indent="-285750">
              <a:buFont typeface="Wingdings" panose="05000000000000000000" pitchFamily="2" charset="2"/>
              <a:buChar char="q"/>
            </a:pPr>
            <a:r>
              <a:rPr lang="en-US" sz="1800" b="0" i="0">
                <a:solidFill>
                  <a:srgbClr val="24292E"/>
                </a:solidFill>
                <a:effectLst/>
                <a:latin typeface="+mn-lt"/>
              </a:rPr>
              <a:t>Account Owner</a:t>
            </a:r>
          </a:p>
          <a:p>
            <a:pPr marL="514306" lvl="1" indent="-285750">
              <a:buFont typeface="Wingdings" panose="05000000000000000000" pitchFamily="2" charset="2"/>
              <a:buChar char="q"/>
            </a:pPr>
            <a:r>
              <a:rPr lang="en-US" sz="1800" b="0" i="0">
                <a:solidFill>
                  <a:srgbClr val="24292E"/>
                </a:solidFill>
                <a:effectLst/>
                <a:latin typeface="+mn-lt"/>
              </a:rPr>
              <a:t>Service Administrator</a:t>
            </a:r>
          </a:p>
          <a:p>
            <a:pPr marL="514306" lvl="1" indent="-285750">
              <a:buFont typeface="Wingdings" panose="05000000000000000000" pitchFamily="2" charset="2"/>
              <a:buChar char="q"/>
            </a:pPr>
            <a:r>
              <a:rPr lang="en-US" sz="1800" b="0" i="0">
                <a:solidFill>
                  <a:srgbClr val="24292E"/>
                </a:solidFill>
                <a:effectLst/>
                <a:latin typeface="+mn-lt"/>
              </a:rPr>
              <a:t>Notification Contact</a:t>
            </a:r>
          </a:p>
          <a:p>
            <a:pPr lvl="0"/>
            <a:endParaRPr lang="en-GB" sz="1961">
              <a:latin typeface="+mn-lt"/>
            </a:endParaRPr>
          </a:p>
        </p:txBody>
      </p:sp>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601397" y="4158642"/>
            <a:ext cx="3183637" cy="1378534"/>
          </a:xfrm>
          <a:prstGeom prst="rect">
            <a:avLst/>
          </a:prstGeom>
        </p:spPr>
        <p:txBody>
          <a:bodyPr wrap="square" anchor="ctr">
            <a:noAutofit/>
          </a:bodyPr>
          <a:lstStyle/>
          <a:p>
            <a:r>
              <a:rPr lang="en-GB" sz="2800">
                <a:solidFill>
                  <a:srgbClr val="00B0F0"/>
                </a:solidFill>
              </a:rPr>
              <a:t>Define Azure AD Tenants</a:t>
            </a:r>
            <a:br>
              <a:rPr lang="en-GB" sz="2800"/>
            </a:br>
            <a:endParaRPr lang="en-GB" sz="280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a:t>Enterprise Enrolment &amp; Azure AD Tenants</a:t>
            </a:r>
            <a:br>
              <a:rPr lang="en-GB"/>
            </a:br>
            <a:endParaRPr lang="en-GB"/>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098" name="Picture 2" descr="CAF enterprise-scale landing zone architecture">
            <a:extLst>
              <a:ext uri="{FF2B5EF4-FFF2-40B4-BE49-F238E27FC236}">
                <a16:creationId xmlns:a16="http://schemas.microsoft.com/office/drawing/2014/main" id="{9BB21486-4A80-47B9-A22B-EDD1ABD2B7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93" r="14857" b="42005"/>
          <a:stretch/>
        </p:blipFill>
        <p:spPr bwMode="auto">
          <a:xfrm>
            <a:off x="5165412" y="173249"/>
            <a:ext cx="5573569" cy="37478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0140CC1-1E18-46D7-AE99-D15871D3A2F7}"/>
              </a:ext>
            </a:extLst>
          </p:cNvPr>
          <p:cNvSpPr/>
          <p:nvPr/>
        </p:nvSpPr>
        <p:spPr bwMode="auto">
          <a:xfrm>
            <a:off x="7929063" y="173249"/>
            <a:ext cx="1854378" cy="1482902"/>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97258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7791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Enterprise Enrolment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018520" cy="5209568"/>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Current EA structure does not meet CONTOSO business, operational and security requirements.</a:t>
            </a:r>
          </a:p>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Too many Administrators found in the EA hierarchy.</a:t>
            </a:r>
          </a:p>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EA Authentication Level is set to Mixed Mode.</a:t>
            </a:r>
          </a:p>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Dev/Test Subscriptions are not used for non-production workloads.</a:t>
            </a:r>
          </a:p>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No break-glass strategy for Enterprise Agreement.</a:t>
            </a:r>
          </a:p>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EA notifications are not monitored.</a:t>
            </a:r>
          </a:p>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Service Administrators and Account Admins are not standardized/ documented across all subscriptions.</a:t>
            </a:r>
          </a:p>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Access to EA portal is not monitored/ audited.</a:t>
            </a:r>
          </a:p>
          <a:p>
            <a:endParaRPr lang="en-GB"/>
          </a:p>
        </p:txBody>
      </p:sp>
      <p:grpSp>
        <p:nvGrpSpPr>
          <p:cNvPr id="6" name="Group 5">
            <a:extLst>
              <a:ext uri="{FF2B5EF4-FFF2-40B4-BE49-F238E27FC236}">
                <a16:creationId xmlns:a16="http://schemas.microsoft.com/office/drawing/2014/main" id="{0024BDD0-8A6F-4B59-B36F-33A21C909EEE}"/>
              </a:ext>
            </a:extLst>
          </p:cNvPr>
          <p:cNvGrpSpPr/>
          <p:nvPr/>
        </p:nvGrpSpPr>
        <p:grpSpPr>
          <a:xfrm>
            <a:off x="10624020" y="276769"/>
            <a:ext cx="914859" cy="914859"/>
            <a:chOff x="-649496" y="382043"/>
            <a:chExt cx="914859" cy="914859"/>
          </a:xfrm>
        </p:grpSpPr>
        <p:sp>
          <p:nvSpPr>
            <p:cNvPr id="7" name="Oval 6">
              <a:extLst>
                <a:ext uri="{FF2B5EF4-FFF2-40B4-BE49-F238E27FC236}">
                  <a16:creationId xmlns:a16="http://schemas.microsoft.com/office/drawing/2014/main" id="{BCD8F111-7ED4-4C3A-B99C-6C8291D854BB}"/>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Users">
              <a:extLst>
                <a:ext uri="{FF2B5EF4-FFF2-40B4-BE49-F238E27FC236}">
                  <a16:creationId xmlns:a16="http://schemas.microsoft.com/office/drawing/2014/main" id="{1E866819-6324-4F2D-9D8A-CEA398A5BF01}"/>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5037631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Azure AD Tenants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018520" cy="2901243"/>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Strategy around single sign on for Azure Subscriptions is not defined.</a:t>
            </a:r>
          </a:p>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Multifactor Authentication is not mandatory for privileged accounts.</a:t>
            </a:r>
          </a:p>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There is no Break-glass account strategy at tenant level.</a:t>
            </a:r>
          </a:p>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There is no strategy for protecting privileged accounts.</a:t>
            </a:r>
          </a:p>
          <a:p>
            <a:pPr marL="342900" indent="-342900">
              <a:spcBef>
                <a:spcPts val="600"/>
              </a:spcBef>
              <a:spcAft>
                <a:spcPts val="600"/>
              </a:spcAft>
              <a:buFont typeface="Arial" panose="020B0604020202020204" pitchFamily="34" charset="0"/>
              <a:buChar char="•"/>
            </a:pPr>
            <a:r>
              <a:rPr lang="en-US" sz="2400">
                <a:solidFill>
                  <a:srgbClr val="000000"/>
                </a:solidFill>
                <a:latin typeface="Segoe UI "/>
              </a:rPr>
              <a:t>Too many privileged accounts found at tenant level.</a:t>
            </a:r>
          </a:p>
          <a:p>
            <a:endParaRPr lang="en-GB"/>
          </a:p>
        </p:txBody>
      </p:sp>
      <p:grpSp>
        <p:nvGrpSpPr>
          <p:cNvPr id="4" name="Group 3">
            <a:extLst>
              <a:ext uri="{FF2B5EF4-FFF2-40B4-BE49-F238E27FC236}">
                <a16:creationId xmlns:a16="http://schemas.microsoft.com/office/drawing/2014/main" id="{D76B66F8-5E9A-4D2A-BAB4-FBB78BC3B1D9}"/>
              </a:ext>
            </a:extLst>
          </p:cNvPr>
          <p:cNvGrpSpPr/>
          <p:nvPr/>
        </p:nvGrpSpPr>
        <p:grpSpPr>
          <a:xfrm>
            <a:off x="10624020" y="276769"/>
            <a:ext cx="914859" cy="914859"/>
            <a:chOff x="-649496" y="382043"/>
            <a:chExt cx="914859" cy="914859"/>
          </a:xfrm>
        </p:grpSpPr>
        <p:sp>
          <p:nvSpPr>
            <p:cNvPr id="5" name="Oval 4">
              <a:extLst>
                <a:ext uri="{FF2B5EF4-FFF2-40B4-BE49-F238E27FC236}">
                  <a16:creationId xmlns:a16="http://schemas.microsoft.com/office/drawing/2014/main" id="{E394C5DC-C9BD-4C30-AFBE-C9824A6F00D2}"/>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Users">
              <a:extLst>
                <a:ext uri="{FF2B5EF4-FFF2-40B4-BE49-F238E27FC236}">
                  <a16:creationId xmlns:a16="http://schemas.microsoft.com/office/drawing/2014/main" id="{D4DBFEBC-0E91-43ED-96B9-81AC07ED9EBD}"/>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6361414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34242" y="3618706"/>
            <a:ext cx="6668712" cy="2492990"/>
          </a:xfrm>
        </p:spPr>
        <p:txBody>
          <a:bodyPr/>
          <a:lstStyle/>
          <a:p>
            <a:r>
              <a:rPr lang="en-US" sz="2000" b="1" i="0">
                <a:solidFill>
                  <a:srgbClr val="24292E"/>
                </a:solidFill>
                <a:effectLst/>
                <a:latin typeface="Segoe UI" panose="020B0502040204020203" pitchFamily="34" charset="0"/>
                <a:cs typeface="Segoe UI" panose="020B0502040204020203" pitchFamily="34" charset="0"/>
              </a:rPr>
              <a:t>A critical design decision </a:t>
            </a:r>
            <a:r>
              <a:rPr lang="en-US" sz="2000" i="0">
                <a:solidFill>
                  <a:srgbClr val="24292E"/>
                </a:solidFill>
                <a:effectLst/>
                <a:latin typeface="Segoe UI" panose="020B0502040204020203" pitchFamily="34" charset="0"/>
                <a:cs typeface="Segoe UI" panose="020B0502040204020203" pitchFamily="34" charset="0"/>
              </a:rPr>
              <a:t>enterprise organization must make when adopting Azure is whether to:</a:t>
            </a:r>
          </a:p>
          <a:p>
            <a:pPr marL="342900" indent="-342900">
              <a:buFont typeface="Wingdings" panose="05000000000000000000" pitchFamily="2" charset="2"/>
              <a:buChar char="q"/>
            </a:pPr>
            <a:r>
              <a:rPr lang="en-US" sz="2000" b="1" i="0">
                <a:solidFill>
                  <a:srgbClr val="24292E"/>
                </a:solidFill>
                <a:effectLst/>
                <a:latin typeface="Segoe UI" panose="020B0502040204020203" pitchFamily="34" charset="0"/>
                <a:cs typeface="Segoe UI" panose="020B0502040204020203" pitchFamily="34" charset="0"/>
              </a:rPr>
              <a:t> extend </a:t>
            </a:r>
            <a:r>
              <a:rPr lang="en-US" sz="2000" i="0">
                <a:solidFill>
                  <a:srgbClr val="24292E"/>
                </a:solidFill>
                <a:effectLst/>
                <a:latin typeface="Segoe UI" panose="020B0502040204020203" pitchFamily="34" charset="0"/>
                <a:cs typeface="Segoe UI" panose="020B0502040204020203" pitchFamily="34" charset="0"/>
              </a:rPr>
              <a:t>an existing on-premises identity domain into Azure</a:t>
            </a:r>
          </a:p>
          <a:p>
            <a:r>
              <a:rPr lang="en-US" sz="2000" i="0">
                <a:solidFill>
                  <a:srgbClr val="24292E"/>
                </a:solidFill>
                <a:effectLst/>
                <a:latin typeface="Segoe UI" panose="020B0502040204020203" pitchFamily="34" charset="0"/>
                <a:cs typeface="Segoe UI" panose="020B0502040204020203" pitchFamily="34" charset="0"/>
              </a:rPr>
              <a:t>or </a:t>
            </a:r>
          </a:p>
          <a:p>
            <a:pPr marL="342900" indent="-342900">
              <a:buFont typeface="Wingdings" panose="05000000000000000000" pitchFamily="2" charset="2"/>
              <a:buChar char="q"/>
            </a:pPr>
            <a:r>
              <a:rPr lang="en-US" sz="2000" b="1" i="0">
                <a:solidFill>
                  <a:srgbClr val="24292E"/>
                </a:solidFill>
                <a:effectLst/>
                <a:latin typeface="Segoe UI" panose="020B0502040204020203" pitchFamily="34" charset="0"/>
                <a:cs typeface="Segoe UI" panose="020B0502040204020203" pitchFamily="34" charset="0"/>
              </a:rPr>
              <a:t>create</a:t>
            </a:r>
            <a:r>
              <a:rPr lang="en-US" sz="2000" i="0">
                <a:solidFill>
                  <a:srgbClr val="24292E"/>
                </a:solidFill>
                <a:effectLst/>
                <a:latin typeface="Segoe UI" panose="020B0502040204020203" pitchFamily="34" charset="0"/>
                <a:cs typeface="Segoe UI" panose="020B0502040204020203" pitchFamily="34" charset="0"/>
              </a:rPr>
              <a:t> a brand new one</a:t>
            </a:r>
            <a:endParaRPr lang="en-GB" sz="200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40184" y="364285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B0F0"/>
                </a:solidFill>
              </a:rPr>
              <a:t>Planning for Authentication Inside the Landing Zone</a:t>
            </a:r>
            <a:br>
              <a:rPr lang="en-GB" b="1">
                <a:solidFill>
                  <a:srgbClr val="00B0F0"/>
                </a:solidFill>
              </a:rPr>
            </a:br>
            <a:endParaRPr lang="en-GB">
              <a:solidFill>
                <a:srgbClr val="00B0F0"/>
              </a:solidFill>
            </a:endParaRPr>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Identity &amp; Access Management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607800" cy="5386090"/>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Roles and responsibilities are not well defined in Azure.</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Too many high privileged roles are assigned to Azure resources.</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No Conditional Access Policies used / Existing Conditional Access policies are not protecting applications and identities from common vulnerability scenarios.</a:t>
            </a:r>
          </a:p>
          <a:p>
            <a:pPr marL="342900" indent="-342900">
              <a:spcBef>
                <a:spcPts val="600"/>
              </a:spcBef>
              <a:spcAft>
                <a:spcPts val="600"/>
              </a:spcAft>
              <a:buFont typeface="Arial" panose="020B0604020202020204" pitchFamily="34" charset="0"/>
              <a:buChar char="•"/>
            </a:pPr>
            <a:r>
              <a:rPr lang="en-US" sz="2000">
                <a:solidFill>
                  <a:srgbClr val="000000"/>
                </a:solidFill>
                <a:latin typeface="Segoe UI "/>
              </a:rPr>
              <a:t>There is no identity strategy for authenticating and authorization for IaaS, PaaS and SaaS applications.</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No strategy defined for authentication and authorization around legacy / on-premises applications.</a:t>
            </a:r>
            <a:endParaRPr lang="en-GB" sz="2000">
              <a:latin typeface="Segoe UI "/>
            </a:endParaRP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High privileged roles are not time bound.</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Privileged account and usage of the roles are not monitored /audited.</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Applications may use username and passwords in the code/ applications using service principals mainly.</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MFA is not enforced for users with rights in Azure.</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Identity and access management is not monitored.</a:t>
            </a:r>
          </a:p>
        </p:txBody>
      </p:sp>
      <p:grpSp>
        <p:nvGrpSpPr>
          <p:cNvPr id="4" name="Group 3">
            <a:extLst>
              <a:ext uri="{FF2B5EF4-FFF2-40B4-BE49-F238E27FC236}">
                <a16:creationId xmlns:a16="http://schemas.microsoft.com/office/drawing/2014/main" id="{8505026C-8C04-41FC-B58B-A21A8B41BA49}"/>
              </a:ext>
            </a:extLst>
          </p:cNvPr>
          <p:cNvGrpSpPr/>
          <p:nvPr/>
        </p:nvGrpSpPr>
        <p:grpSpPr>
          <a:xfrm>
            <a:off x="10625328" y="276769"/>
            <a:ext cx="914859" cy="914859"/>
            <a:chOff x="147120" y="675686"/>
            <a:chExt cx="914859" cy="914859"/>
          </a:xfrm>
        </p:grpSpPr>
        <p:sp>
          <p:nvSpPr>
            <p:cNvPr id="5" name="Oval 4">
              <a:extLst>
                <a:ext uri="{FF2B5EF4-FFF2-40B4-BE49-F238E27FC236}">
                  <a16:creationId xmlns:a16="http://schemas.microsoft.com/office/drawing/2014/main" id="{02AFA914-9273-4FB2-AA5D-7A00E525894B}"/>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906CB4D5-14A1-4A14-A82C-B72CD80AB301}"/>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1586853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Identity &amp; Access Management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0832483" cy="3385542"/>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Roles and responsibilities for common cloud roles that facilitates continues collaboration across roles are not defined (e.g. Azure Platform owners, NetOps, SecOps, DevOps and Subscriptions owners).</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No clear definition for privileged identities for automation runbooks that require elevated access is defined in CONTOSO.</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In many cases, users are directed assigned RBAC roles to Azure resources instead of centralized management.</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In many cases, users are directed assigned RBAC roles to scopes instead of using Groups.</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To assign RBAC, ADDS groups are used instead of cloud only groups.</a:t>
            </a:r>
          </a:p>
        </p:txBody>
      </p:sp>
      <p:grpSp>
        <p:nvGrpSpPr>
          <p:cNvPr id="4" name="Group 3">
            <a:extLst>
              <a:ext uri="{FF2B5EF4-FFF2-40B4-BE49-F238E27FC236}">
                <a16:creationId xmlns:a16="http://schemas.microsoft.com/office/drawing/2014/main" id="{8505026C-8C04-41FC-B58B-A21A8B41BA49}"/>
              </a:ext>
            </a:extLst>
          </p:cNvPr>
          <p:cNvGrpSpPr/>
          <p:nvPr/>
        </p:nvGrpSpPr>
        <p:grpSpPr>
          <a:xfrm>
            <a:off x="10625328" y="276769"/>
            <a:ext cx="914859" cy="914859"/>
            <a:chOff x="147120" y="675686"/>
            <a:chExt cx="914859" cy="914859"/>
          </a:xfrm>
        </p:grpSpPr>
        <p:sp>
          <p:nvSpPr>
            <p:cNvPr id="5" name="Oval 4">
              <a:extLst>
                <a:ext uri="{FF2B5EF4-FFF2-40B4-BE49-F238E27FC236}">
                  <a16:creationId xmlns:a16="http://schemas.microsoft.com/office/drawing/2014/main" id="{02AFA914-9273-4FB2-AA5D-7A00E525894B}"/>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906CB4D5-14A1-4A14-A82C-B72CD80AB301}"/>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6217483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0A32669-BE59-4C5E-9F43-9017847F3116}"/>
              </a:ext>
            </a:extLst>
          </p:cNvPr>
          <p:cNvSpPr>
            <a:spLocks noGrp="1"/>
          </p:cNvSpPr>
          <p:nvPr>
            <p:ph type="body" sz="quarter" idx="10"/>
          </p:nvPr>
        </p:nvSpPr>
        <p:spPr>
          <a:xfrm>
            <a:off x="4621716" y="3979801"/>
            <a:ext cx="7458359" cy="3016210"/>
          </a:xfrm>
        </p:spPr>
        <p:txBody>
          <a:bodyPr/>
          <a:lstStyle/>
          <a:p>
            <a:pPr>
              <a:spcAft>
                <a:spcPts val="0"/>
              </a:spcAft>
            </a:pPr>
            <a:r>
              <a:rPr lang="en-GB" sz="1400" b="1">
                <a:latin typeface="+mn-lt"/>
              </a:rPr>
              <a:t>Subscription Organization and Governance</a:t>
            </a:r>
          </a:p>
          <a:p>
            <a:pPr marL="285750" indent="-285750">
              <a:spcAft>
                <a:spcPts val="0"/>
              </a:spcAft>
              <a:buFont typeface="Wingdings" panose="05000000000000000000" pitchFamily="2" charset="2"/>
              <a:buChar char="q"/>
            </a:pPr>
            <a:r>
              <a:rPr lang="en-US" sz="1400" b="0" i="0">
                <a:solidFill>
                  <a:srgbClr val="24292E"/>
                </a:solidFill>
                <a:effectLst/>
                <a:latin typeface="+mn-lt"/>
              </a:rPr>
              <a:t>Use Management Group structure, w</a:t>
            </a:r>
            <a:r>
              <a:rPr lang="en-US" sz="1400">
                <a:solidFill>
                  <a:srgbClr val="24292E"/>
                </a:solidFill>
                <a:latin typeface="+mn-lt"/>
              </a:rPr>
              <a:t>ithin an AAD tenant, </a:t>
            </a:r>
            <a:r>
              <a:rPr lang="en-US" sz="1400" b="0" i="0">
                <a:solidFill>
                  <a:srgbClr val="24292E"/>
                </a:solidFill>
                <a:effectLst/>
                <a:latin typeface="+mn-lt"/>
              </a:rPr>
              <a:t>to support </a:t>
            </a:r>
            <a:r>
              <a:rPr lang="en-US" sz="1400" i="0">
                <a:solidFill>
                  <a:srgbClr val="24292E"/>
                </a:solidFill>
                <a:effectLst/>
                <a:latin typeface="+mn-lt"/>
              </a:rPr>
              <a:t>org mapping </a:t>
            </a:r>
          </a:p>
          <a:p>
            <a:pPr marL="285750" indent="-285750">
              <a:spcAft>
                <a:spcPts val="0"/>
              </a:spcAft>
              <a:buFont typeface="Wingdings" panose="05000000000000000000" pitchFamily="2" charset="2"/>
              <a:buChar char="q"/>
            </a:pPr>
            <a:r>
              <a:rPr lang="en-US" sz="1400">
                <a:solidFill>
                  <a:srgbClr val="24292E"/>
                </a:solidFill>
                <a:latin typeface="+mn-lt"/>
              </a:rPr>
              <a:t>M</a:t>
            </a:r>
            <a:r>
              <a:rPr lang="en-US" sz="1400" b="0" i="0">
                <a:solidFill>
                  <a:srgbClr val="24292E"/>
                </a:solidFill>
                <a:effectLst/>
                <a:latin typeface="+mn-lt"/>
              </a:rPr>
              <a:t>ust be appropriately considered when planning Azure adoption at-scale</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Configure Subscription Quota and Capacity</a:t>
            </a:r>
          </a:p>
          <a:p>
            <a:pPr marL="314319" lvl="1" indent="-285750">
              <a:buFont typeface="Wingdings" panose="05000000000000000000" pitchFamily="2" charset="2"/>
              <a:buChar char="q"/>
            </a:pPr>
            <a:r>
              <a:rPr lang="en-GB" sz="1400"/>
              <a:t>Platform limits and quotas within the Azure platform for services</a:t>
            </a:r>
          </a:p>
          <a:p>
            <a:pPr marL="314319" lvl="1" indent="-285750">
              <a:buFont typeface="Wingdings" panose="05000000000000000000" pitchFamily="2" charset="2"/>
              <a:buChar char="q"/>
            </a:pPr>
            <a:r>
              <a:rPr lang="en-GB" sz="1400"/>
              <a:t>Availability of required SKUs in chosen Azure regions</a:t>
            </a:r>
          </a:p>
          <a:p>
            <a:pPr marL="314319" lvl="1" indent="-285750">
              <a:buFont typeface="Wingdings" panose="05000000000000000000" pitchFamily="2" charset="2"/>
              <a:buChar char="q"/>
            </a:pPr>
            <a:r>
              <a:rPr lang="en-GB" sz="1400"/>
              <a:t>Subscription quotas are not capacity guarantees and are per region</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Establish Cost Management</a:t>
            </a:r>
          </a:p>
          <a:p>
            <a:pPr marL="314319" lvl="1" indent="-285750">
              <a:buFont typeface="Wingdings" panose="05000000000000000000" pitchFamily="2" charset="2"/>
              <a:buChar char="q"/>
            </a:pPr>
            <a:r>
              <a:rPr lang="en-GB" sz="1400"/>
              <a:t>Potential need for chargeback models where shared PaaS services are concerned, such as ASE which may need to be shared to achieve higher density</a:t>
            </a:r>
          </a:p>
          <a:p>
            <a:pPr marL="314319" lvl="1" indent="-285750">
              <a:buFont typeface="Wingdings" panose="05000000000000000000" pitchFamily="2" charset="2"/>
              <a:buChar char="q"/>
            </a:pPr>
            <a:r>
              <a:rPr lang="en-GB" sz="1400"/>
              <a:t>Shutdown schedule for non-prod workloads to optimise costs</a:t>
            </a:r>
          </a:p>
          <a:p>
            <a:pPr>
              <a:spcAft>
                <a:spcPts val="0"/>
              </a:spcAft>
            </a:pPr>
            <a:endParaRPr lang="en-GB" sz="1400">
              <a:latin typeface="+mn-lt"/>
            </a:endParaRPr>
          </a:p>
        </p:txBody>
      </p:sp>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385240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B0F0"/>
                </a:solidFill>
              </a:rPr>
              <a:t>Define Hierarchy, Quota &amp; Capacity, and Manage Cost</a:t>
            </a:r>
            <a:br>
              <a:rPr lang="en-GB" b="1"/>
            </a:br>
            <a:endParaRPr lang="en-GB"/>
          </a:p>
        </p:txBody>
      </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Management Groups and Subscriptions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199" y="1435497"/>
            <a:ext cx="11169835" cy="5232202"/>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mn-lt"/>
              </a:rPr>
              <a:t>Management Group structure is not defined. / Current Management Group structure is not aligned with CONTOSO’s security, financial and management requirements.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There is no clear definition of when is needed to implement new subscriptions or use existing ones / subscription modelling does not follow business, lifecycle, department requirements or applications pattern.</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Platform, Identity and Networking resources are deployed in the same subscriptions as the production or non-production workloads.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There is no subscriptions strategy for production and non-production workloads.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Role / Policy assignments are implemented at Tenant Root Group.</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Resources tags are being implemented manually.</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Inconsistent taxonomy, naming convention for Azure resources.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Legacy subscriptions are not managed.</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Sandbox subscriptions are not managed.</a:t>
            </a:r>
            <a:endParaRPr lang="en-GB" sz="2000"/>
          </a:p>
        </p:txBody>
      </p:sp>
      <p:grpSp>
        <p:nvGrpSpPr>
          <p:cNvPr id="4" name="Group 3">
            <a:extLst>
              <a:ext uri="{FF2B5EF4-FFF2-40B4-BE49-F238E27FC236}">
                <a16:creationId xmlns:a16="http://schemas.microsoft.com/office/drawing/2014/main" id="{BF64BEEE-DDD3-42A7-B3C1-8C585AE31828}"/>
              </a:ext>
            </a:extLst>
          </p:cNvPr>
          <p:cNvGrpSpPr/>
          <p:nvPr/>
        </p:nvGrpSpPr>
        <p:grpSpPr>
          <a:xfrm>
            <a:off x="10625328" y="274320"/>
            <a:ext cx="914859" cy="914859"/>
            <a:chOff x="5638571" y="2971570"/>
            <a:chExt cx="914859" cy="914859"/>
          </a:xfrm>
        </p:grpSpPr>
        <p:sp>
          <p:nvSpPr>
            <p:cNvPr id="5" name="Oval 4">
              <a:extLst>
                <a:ext uri="{FF2B5EF4-FFF2-40B4-BE49-F238E27FC236}">
                  <a16:creationId xmlns:a16="http://schemas.microsoft.com/office/drawing/2014/main" id="{B5FF82F4-032B-4023-8042-BEE6A6708920}"/>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1013204-D974-4AF9-82D9-581EBD74371A}"/>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7331472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Management Groups and Subscriptions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018520" cy="4924425"/>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mn-lt"/>
              </a:rPr>
              <a:t>Subscriptions are no associated with corresponding Management Groups.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Compliance requirements are not implemented in Azure as required policy.</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Current Azure resources tags do not meet chargeback and showback requirements.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No cloud spend monitoring, alerting tools used.</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Resources utilization and budgets are not defined / allocated.</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Used capacity and resource limits are not monitored across subscriptions.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No procedure in place to increase Azure resources quotas or limits when needed.</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Chargeback and showback requirements are not defined for cloud resources.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Cost related goals are not defined, communicated or monitored in Azure.</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Non-production workloads are no automatically turned off during non-utilized hours.</a:t>
            </a:r>
          </a:p>
          <a:p>
            <a:pPr marL="342900" indent="-342900">
              <a:spcBef>
                <a:spcPts val="600"/>
              </a:spcBef>
              <a:spcAft>
                <a:spcPts val="600"/>
              </a:spcAft>
              <a:buFont typeface="Arial" panose="020B0604020202020204" pitchFamily="34" charset="0"/>
              <a:buChar char="•"/>
            </a:pPr>
            <a:r>
              <a:rPr lang="en-US" sz="2000" b="0" i="0">
                <a:solidFill>
                  <a:srgbClr val="171717"/>
                </a:solidFill>
                <a:effectLst/>
                <a:latin typeface="Segoe UI" panose="020B0502040204020203" pitchFamily="34" charset="0"/>
              </a:rPr>
              <a:t>Azure Advisor</a:t>
            </a:r>
            <a:r>
              <a:rPr lang="en-US" sz="2000" b="0" i="0">
                <a:solidFill>
                  <a:schemeClr val="tx1"/>
                </a:solidFill>
                <a:effectLst/>
                <a:latin typeface="+mn-lt"/>
              </a:rPr>
              <a:t> recommendations are not implemented / monitored.</a:t>
            </a:r>
            <a:endParaRPr lang="en-GB" sz="2000"/>
          </a:p>
        </p:txBody>
      </p:sp>
      <p:grpSp>
        <p:nvGrpSpPr>
          <p:cNvPr id="4" name="Group 3">
            <a:extLst>
              <a:ext uri="{FF2B5EF4-FFF2-40B4-BE49-F238E27FC236}">
                <a16:creationId xmlns:a16="http://schemas.microsoft.com/office/drawing/2014/main" id="{BF64BEEE-DDD3-42A7-B3C1-8C585AE31828}"/>
              </a:ext>
            </a:extLst>
          </p:cNvPr>
          <p:cNvGrpSpPr/>
          <p:nvPr/>
        </p:nvGrpSpPr>
        <p:grpSpPr>
          <a:xfrm>
            <a:off x="10625328" y="274320"/>
            <a:ext cx="914859" cy="914859"/>
            <a:chOff x="5638571" y="2971570"/>
            <a:chExt cx="914859" cy="914859"/>
          </a:xfrm>
        </p:grpSpPr>
        <p:sp>
          <p:nvSpPr>
            <p:cNvPr id="5" name="Oval 4">
              <a:extLst>
                <a:ext uri="{FF2B5EF4-FFF2-40B4-BE49-F238E27FC236}">
                  <a16:creationId xmlns:a16="http://schemas.microsoft.com/office/drawing/2014/main" id="{B5FF82F4-032B-4023-8042-BEE6A6708920}"/>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1013204-D974-4AF9-82D9-581EBD74371A}"/>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7787062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790556" y="4106683"/>
            <a:ext cx="7213487" cy="22775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Calibri" panose="020F0502020204030204" pitchFamily="34" charset="0"/>
              </a:rPr>
              <a:t>Consider the following design elements:</a:t>
            </a:r>
          </a:p>
          <a:p>
            <a:endParaRPr lang="en-US" sz="1600">
              <a:cs typeface="Calibri" panose="020F0502020204030204" pitchFamily="34" charset="0"/>
            </a:endParaRPr>
          </a:p>
          <a:p>
            <a:pPr marL="285750" indent="-285750">
              <a:buFont typeface="Wingdings" panose="05000000000000000000" pitchFamily="2" charset="2"/>
              <a:buChar char="q"/>
            </a:pPr>
            <a:r>
              <a:rPr lang="en-US" sz="1600">
                <a:cs typeface="Calibri" panose="020F0502020204030204" pitchFamily="34" charset="0"/>
              </a:rPr>
              <a:t>Planning for IP Addressing</a:t>
            </a:r>
          </a:p>
          <a:p>
            <a:pPr marL="285750" indent="-285750">
              <a:buFont typeface="Wingdings" panose="05000000000000000000" pitchFamily="2" charset="2"/>
              <a:buChar char="q"/>
            </a:pPr>
            <a:r>
              <a:rPr lang="en-US" sz="1600">
                <a:cs typeface="Calibri" panose="020F0502020204030204" pitchFamily="34" charset="0"/>
              </a:rPr>
              <a:t>Configure DNS</a:t>
            </a:r>
          </a:p>
          <a:p>
            <a:pPr marL="285750" indent="-285750">
              <a:buFont typeface="Wingdings" panose="05000000000000000000" pitchFamily="2" charset="2"/>
              <a:buChar char="q"/>
            </a:pPr>
            <a:r>
              <a:rPr lang="en-US" sz="1600">
                <a:cs typeface="Calibri" panose="020F0502020204030204" pitchFamily="34" charset="0"/>
              </a:rPr>
              <a:t>Define an Azure Networking Topology</a:t>
            </a:r>
          </a:p>
          <a:p>
            <a:pPr marL="285750" indent="-285750">
              <a:buFont typeface="Wingdings" panose="05000000000000000000" pitchFamily="2" charset="2"/>
              <a:buChar char="q"/>
            </a:pPr>
            <a:r>
              <a:rPr lang="en-US" sz="1600">
                <a:cs typeface="Calibri" panose="020F0502020204030204" pitchFamily="34" charset="0"/>
              </a:rPr>
              <a:t>Azure VWAN (Microsoft Managed)</a:t>
            </a:r>
          </a:p>
          <a:p>
            <a:pPr marL="285750" indent="-285750">
              <a:buFont typeface="Wingdings" panose="05000000000000000000" pitchFamily="2" charset="2"/>
              <a:buChar char="q"/>
            </a:pPr>
            <a:r>
              <a:rPr lang="en-US" sz="1600">
                <a:cs typeface="Calibri" panose="020F0502020204030204" pitchFamily="34" charset="0"/>
              </a:rPr>
              <a:t>Traditional Azure networking (Customer Managed)</a:t>
            </a:r>
          </a:p>
          <a:p>
            <a:pPr marL="285750" indent="-285750">
              <a:buFont typeface="Wingdings" panose="05000000000000000000" pitchFamily="2" charset="2"/>
              <a:buChar char="q"/>
            </a:pPr>
            <a:r>
              <a:rPr lang="en-US" sz="1600">
                <a:cs typeface="Calibri" panose="020F0502020204030204" pitchFamily="34" charset="0"/>
              </a:rPr>
              <a:t>Walkthrough – Enterprise-scale network topology (VWAN-based)</a:t>
            </a:r>
          </a:p>
          <a:p>
            <a:pPr marL="285750" indent="-285750">
              <a:buFont typeface="Wingdings" panose="05000000000000000000" pitchFamily="2" charset="2"/>
              <a:buChar char="q"/>
            </a:pPr>
            <a:r>
              <a:rPr lang="en-US" sz="1600">
                <a:cs typeface="Calibri" panose="020F0502020204030204" pitchFamily="34" charset="0"/>
              </a:rPr>
              <a:t>Connectivity to Azure</a:t>
            </a: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093" y="155797"/>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5224228" y="56181"/>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139A9183-3247-49A4-A659-924C89FB7619}"/>
              </a:ext>
            </a:extLst>
          </p:cNvPr>
          <p:cNvSpPr txBox="1"/>
          <p:nvPr/>
        </p:nvSpPr>
        <p:spPr>
          <a:xfrm>
            <a:off x="470834" y="3840857"/>
            <a:ext cx="3506102" cy="954107"/>
          </a:xfrm>
          <a:prstGeom prst="rect">
            <a:avLst/>
          </a:prstGeom>
          <a:noFill/>
        </p:spPr>
        <p:txBody>
          <a:bodyPr wrap="square">
            <a:spAutoFit/>
          </a:bodyPr>
          <a:lstStyle/>
          <a:p>
            <a:pPr algn="l"/>
            <a:r>
              <a:rPr lang="en-US" sz="2800" b="1" i="0">
                <a:solidFill>
                  <a:srgbClr val="00B0F0"/>
                </a:solidFill>
                <a:effectLst/>
                <a:latin typeface="+mj-lt"/>
              </a:rPr>
              <a:t>Define Networking Model</a:t>
            </a:r>
          </a:p>
        </p:txBody>
      </p:sp>
    </p:spTree>
    <p:extLst>
      <p:ext uri="{BB962C8B-B14F-4D97-AF65-F5344CB8AC3E}">
        <p14:creationId xmlns:p14="http://schemas.microsoft.com/office/powerpoint/2010/main" val="3275227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Network Topology and Connectivity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199" y="1435497"/>
            <a:ext cx="11480553" cy="5139869"/>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200">
                <a:solidFill>
                  <a:schemeClr val="tx1"/>
                </a:solidFill>
                <a:latin typeface="+mn-lt"/>
              </a:rPr>
              <a:t>Hybrid / Cloud Networking model is not defined / not aligned with requirements.</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Overlapping network addresses across multiple Azure VNet prevents building a well-defined networking topology across </a:t>
            </a:r>
            <a:r>
              <a:rPr lang="en-US" sz="2200">
                <a:solidFill>
                  <a:schemeClr val="tx1"/>
                </a:solidFill>
                <a:highlight>
                  <a:srgbClr val="FFFF00"/>
                </a:highlight>
                <a:latin typeface="+mn-lt"/>
              </a:rPr>
              <a:t>CONTOSO</a:t>
            </a:r>
            <a:r>
              <a:rPr lang="en-US" sz="2200">
                <a:solidFill>
                  <a:schemeClr val="tx1"/>
                </a:solidFill>
                <a:latin typeface="+mn-lt"/>
              </a:rPr>
              <a:t>’s Azure environment.</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Network addressing and segmentation is not defined. / Large unused VNet address spaces are deployed.</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VNets are just being created by application team when is needed without using the standard segmentation / no proper planning for required address space in advance.</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Some of the existing VNets in </a:t>
            </a:r>
            <a:r>
              <a:rPr lang="en-US" sz="2200">
                <a:solidFill>
                  <a:schemeClr val="tx1"/>
                </a:solidFill>
                <a:highlight>
                  <a:srgbClr val="FFFF00"/>
                </a:highlight>
                <a:latin typeface="+mn-lt"/>
              </a:rPr>
              <a:t>CONTOSO </a:t>
            </a:r>
            <a:r>
              <a:rPr lang="en-US" sz="2200">
                <a:solidFill>
                  <a:schemeClr val="tx1"/>
                </a:solidFill>
                <a:latin typeface="+mn-lt"/>
              </a:rPr>
              <a:t>use public address ranges.</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Name resolution strategy is not defined across IaaS and PaaS solution across hybrid network in </a:t>
            </a:r>
            <a:r>
              <a:rPr lang="en-US" sz="2200">
                <a:solidFill>
                  <a:schemeClr val="tx1"/>
                </a:solidFill>
                <a:highlight>
                  <a:srgbClr val="FFFF00"/>
                </a:highlight>
                <a:latin typeface="+mn-lt"/>
              </a:rPr>
              <a:t>CONTOSO</a:t>
            </a:r>
            <a:r>
              <a:rPr lang="en-US" sz="2200">
                <a:solidFill>
                  <a:schemeClr val="tx1"/>
                </a:solidFill>
                <a:latin typeface="+mn-lt"/>
              </a:rPr>
              <a:t>.</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No name resolution strategy defined for accessing Azure PaaS resources over Private Link.</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Name resolution across Azure VNets are not standardized.</a:t>
            </a:r>
          </a:p>
        </p:txBody>
      </p:sp>
      <p:grpSp>
        <p:nvGrpSpPr>
          <p:cNvPr id="4" name="Group 3">
            <a:extLst>
              <a:ext uri="{FF2B5EF4-FFF2-40B4-BE49-F238E27FC236}">
                <a16:creationId xmlns:a16="http://schemas.microsoft.com/office/drawing/2014/main" id="{176E4F8D-6F89-48E5-9B90-8C79ABB1A4D6}"/>
              </a:ext>
            </a:extLst>
          </p:cNvPr>
          <p:cNvGrpSpPr/>
          <p:nvPr/>
        </p:nvGrpSpPr>
        <p:grpSpPr>
          <a:xfrm>
            <a:off x="10625328" y="274320"/>
            <a:ext cx="914859" cy="914859"/>
            <a:chOff x="5638570" y="2971570"/>
            <a:chExt cx="914859" cy="914859"/>
          </a:xfrm>
        </p:grpSpPr>
        <p:sp>
          <p:nvSpPr>
            <p:cNvPr id="5" name="Oval 4">
              <a:extLst>
                <a:ext uri="{FF2B5EF4-FFF2-40B4-BE49-F238E27FC236}">
                  <a16:creationId xmlns:a16="http://schemas.microsoft.com/office/drawing/2014/main" id="{6FC5AB25-645F-4531-A654-86CDBF0F2BE9}"/>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Network">
              <a:extLst>
                <a:ext uri="{FF2B5EF4-FFF2-40B4-BE49-F238E27FC236}">
                  <a16:creationId xmlns:a16="http://schemas.microsoft.com/office/drawing/2014/main" id="{B01D40EB-D44E-426A-AEB7-7C3B7366A9E5}"/>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751054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25C364-AA79-4E8A-BB25-3D7395407C4E}"/>
              </a:ext>
            </a:extLst>
          </p:cNvPr>
          <p:cNvSpPr>
            <a:spLocks noGrp="1"/>
          </p:cNvSpPr>
          <p:nvPr>
            <p:ph type="title"/>
          </p:nvPr>
        </p:nvSpPr>
        <p:spPr/>
        <p:txBody>
          <a:bodyPr/>
          <a:lstStyle/>
          <a:p>
            <a:r>
              <a:rPr lang="en-CA"/>
              <a:t>Confidentiality</a:t>
            </a:r>
          </a:p>
        </p:txBody>
      </p:sp>
    </p:spTree>
    <p:extLst>
      <p:ext uri="{BB962C8B-B14F-4D97-AF65-F5344CB8AC3E}">
        <p14:creationId xmlns:p14="http://schemas.microsoft.com/office/powerpoint/2010/main" val="32071105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Network Topology and Connectivity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258612" cy="5539978"/>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No network segmentations is in place between sensitive and public facing workloads.</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Current networking model does not allow CONTOSO to achieve expected scalability and flexibility / too many challenges to integrate new Applications and workloads due networking complexity.</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Current networking topology has faced the current </a:t>
            </a:r>
            <a:r>
              <a:rPr lang="en-US" sz="2000" b="0" i="0">
                <a:solidFill>
                  <a:srgbClr val="171717"/>
                </a:solidFill>
                <a:effectLst/>
                <a:latin typeface="Segoe UI (Body)"/>
              </a:rPr>
              <a:t>limit of up to 200 prefixes advertised from Azure to on-premises via ExpressRoute private peering.</a:t>
            </a:r>
          </a:p>
          <a:p>
            <a:pPr marL="342900" indent="-342900">
              <a:spcBef>
                <a:spcPts val="600"/>
              </a:spcBef>
              <a:spcAft>
                <a:spcPts val="600"/>
              </a:spcAft>
              <a:buFont typeface="Arial" panose="020B0604020202020204" pitchFamily="34" charset="0"/>
              <a:buChar char="•"/>
            </a:pPr>
            <a:r>
              <a:rPr lang="en-US" sz="2000">
                <a:solidFill>
                  <a:srgbClr val="171717"/>
                </a:solidFill>
                <a:latin typeface="Segoe UI (Body)"/>
              </a:rPr>
              <a:t>Azure resources are being deployed across multiple Azure regions and traffic poorly handled between workloads between two regions or among cross-premises networks.</a:t>
            </a:r>
            <a:endParaRPr lang="en-US" sz="2000" b="0" i="0">
              <a:solidFill>
                <a:srgbClr val="171717"/>
              </a:solidFill>
              <a:effectLst/>
              <a:latin typeface="Segoe UI (Body)"/>
            </a:endParaRP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Legacy VPN gateways are being used.</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Peered network communicate with each other without any traffic filtering / inspection.</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Too many peering for each VNet in Azure configured in spoke VNets.</a:t>
            </a:r>
          </a:p>
          <a:p>
            <a:pPr marL="342900" indent="-342900">
              <a:spcBef>
                <a:spcPts val="600"/>
              </a:spcBef>
              <a:spcAft>
                <a:spcPts val="600"/>
              </a:spcAft>
              <a:buFont typeface="Arial" panose="020B0604020202020204" pitchFamily="34" charset="0"/>
              <a:buChar char="•"/>
            </a:pPr>
            <a:r>
              <a:rPr lang="en-US" sz="2000" b="0" i="0">
                <a:solidFill>
                  <a:srgbClr val="171717"/>
                </a:solidFill>
                <a:effectLst/>
                <a:latin typeface="Segoe UI (Body)"/>
              </a:rPr>
              <a:t>More than 200 peering connections are configured central-hub virtual network.</a:t>
            </a:r>
            <a:endParaRPr lang="en-US" sz="2000">
              <a:solidFill>
                <a:schemeClr val="tx1"/>
              </a:solidFill>
              <a:latin typeface="Segoe UI (Body)"/>
            </a:endParaRP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Current cross-premises bandwidth does not meet required connectivity for applications and management purposes.</a:t>
            </a:r>
          </a:p>
        </p:txBody>
      </p:sp>
      <p:grpSp>
        <p:nvGrpSpPr>
          <p:cNvPr id="4" name="Group 3">
            <a:extLst>
              <a:ext uri="{FF2B5EF4-FFF2-40B4-BE49-F238E27FC236}">
                <a16:creationId xmlns:a16="http://schemas.microsoft.com/office/drawing/2014/main" id="{176E4F8D-6F89-48E5-9B90-8C79ABB1A4D6}"/>
              </a:ext>
            </a:extLst>
          </p:cNvPr>
          <p:cNvGrpSpPr/>
          <p:nvPr/>
        </p:nvGrpSpPr>
        <p:grpSpPr>
          <a:xfrm>
            <a:off x="10625328" y="274320"/>
            <a:ext cx="914859" cy="914859"/>
            <a:chOff x="5638570" y="2971570"/>
            <a:chExt cx="914859" cy="914859"/>
          </a:xfrm>
        </p:grpSpPr>
        <p:sp>
          <p:nvSpPr>
            <p:cNvPr id="5" name="Oval 4">
              <a:extLst>
                <a:ext uri="{FF2B5EF4-FFF2-40B4-BE49-F238E27FC236}">
                  <a16:creationId xmlns:a16="http://schemas.microsoft.com/office/drawing/2014/main" id="{6FC5AB25-645F-4531-A654-86CDBF0F2BE9}"/>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Network">
              <a:extLst>
                <a:ext uri="{FF2B5EF4-FFF2-40B4-BE49-F238E27FC236}">
                  <a16:creationId xmlns:a16="http://schemas.microsoft.com/office/drawing/2014/main" id="{B01D40EB-D44E-426A-AEB7-7C3B7366A9E5}"/>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2745430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Network Topology and Connectivity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018520" cy="5293757"/>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200">
                <a:solidFill>
                  <a:schemeClr val="tx1"/>
                </a:solidFill>
                <a:latin typeface="+mn-lt"/>
              </a:rPr>
              <a:t>No NVA is deployed to inspect traffic and protect workloads in Azure.</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Poor / too complex routing topology in place.</a:t>
            </a:r>
          </a:p>
          <a:p>
            <a:pPr marL="342900" indent="-342900">
              <a:spcBef>
                <a:spcPts val="600"/>
              </a:spcBef>
              <a:spcAft>
                <a:spcPts val="600"/>
              </a:spcAft>
              <a:buFont typeface="Arial" panose="020B0604020202020204" pitchFamily="34" charset="0"/>
              <a:buChar char="•"/>
            </a:pPr>
            <a:r>
              <a:rPr lang="en-US" sz="2200" b="0" i="0">
                <a:solidFill>
                  <a:srgbClr val="171717"/>
                </a:solidFill>
                <a:effectLst/>
                <a:latin typeface="+mn-lt"/>
              </a:rPr>
              <a:t>There's a heavy dependency on centralized NVAs and there is complex/granular routing in place</a:t>
            </a:r>
            <a:r>
              <a:rPr lang="en-US" sz="2200" b="0" i="0">
                <a:solidFill>
                  <a:schemeClr val="tx1"/>
                </a:solidFill>
                <a:effectLst/>
                <a:latin typeface="+mn-lt"/>
              </a:rPr>
              <a:t>.</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No redundancy in the current networking model/ NVA/ cross-premises connectivity.</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Networking team has low visibility / control over Azure (Networking) resources.</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Shared networking resources are not protected (independent subscriptions, Azure Resource Locks, Proper role-based access control, etc.)</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There are several Public IP addresses without routing traffic to NVA with no Network Security Groups applied.</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Public IP addresses allow inbound traffic to management ports from any source.</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Usage of Public IP addresses is not restricted, monitored across Azure resources.</a:t>
            </a:r>
          </a:p>
        </p:txBody>
      </p:sp>
      <p:grpSp>
        <p:nvGrpSpPr>
          <p:cNvPr id="4" name="Group 3">
            <a:extLst>
              <a:ext uri="{FF2B5EF4-FFF2-40B4-BE49-F238E27FC236}">
                <a16:creationId xmlns:a16="http://schemas.microsoft.com/office/drawing/2014/main" id="{176E4F8D-6F89-48E5-9B90-8C79ABB1A4D6}"/>
              </a:ext>
            </a:extLst>
          </p:cNvPr>
          <p:cNvGrpSpPr/>
          <p:nvPr/>
        </p:nvGrpSpPr>
        <p:grpSpPr>
          <a:xfrm>
            <a:off x="10625328" y="274320"/>
            <a:ext cx="914859" cy="914859"/>
            <a:chOff x="5638570" y="2971570"/>
            <a:chExt cx="914859" cy="914859"/>
          </a:xfrm>
        </p:grpSpPr>
        <p:sp>
          <p:nvSpPr>
            <p:cNvPr id="5" name="Oval 4">
              <a:extLst>
                <a:ext uri="{FF2B5EF4-FFF2-40B4-BE49-F238E27FC236}">
                  <a16:creationId xmlns:a16="http://schemas.microsoft.com/office/drawing/2014/main" id="{6FC5AB25-645F-4531-A654-86CDBF0F2BE9}"/>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Network">
              <a:extLst>
                <a:ext uri="{FF2B5EF4-FFF2-40B4-BE49-F238E27FC236}">
                  <a16:creationId xmlns:a16="http://schemas.microsoft.com/office/drawing/2014/main" id="{B01D40EB-D44E-426A-AEB7-7C3B7366A9E5}"/>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71544992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Network Topology and Connectivity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018520" cy="5478423"/>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200">
                <a:solidFill>
                  <a:schemeClr val="tx1"/>
                </a:solidFill>
                <a:latin typeface="+mn-lt"/>
              </a:rPr>
              <a:t>Azure / hybrid network traffic is not inspected.</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Network traffic is not monitored </a:t>
            </a:r>
            <a:r>
              <a:rPr lang="en-US" sz="2200" b="0" i="0">
                <a:solidFill>
                  <a:srgbClr val="171717"/>
                </a:solidFill>
                <a:effectLst/>
                <a:latin typeface="+mn-lt"/>
              </a:rPr>
              <a:t>the end-to-end state of CONTOSO’s networks on Azure</a:t>
            </a:r>
            <a:endParaRPr lang="en-US" sz="2200">
              <a:solidFill>
                <a:schemeClr val="tx1"/>
              </a:solidFill>
              <a:latin typeface="+mn-lt"/>
            </a:endParaRP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Applications are not deployed with proper load balancing in place.</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There is branch to branch / Azure to branch connectivity requirements for more than 30 networks.</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Traffic isolation between production and non-production workload is required but both workloads are using the same </a:t>
            </a:r>
            <a:r>
              <a:rPr lang="en-US" sz="2200" b="0" i="0">
                <a:solidFill>
                  <a:srgbClr val="171717"/>
                </a:solidFill>
                <a:effectLst/>
                <a:latin typeface="+mn-lt"/>
              </a:rPr>
              <a:t>ExpressRoute</a:t>
            </a:r>
            <a:r>
              <a:rPr lang="en-US" sz="2200">
                <a:solidFill>
                  <a:schemeClr val="tx1"/>
                </a:solidFill>
                <a:latin typeface="+mn-lt"/>
              </a:rPr>
              <a:t> circuit.</a:t>
            </a:r>
          </a:p>
          <a:p>
            <a:pPr marL="342900" indent="-342900">
              <a:spcBef>
                <a:spcPts val="600"/>
              </a:spcBef>
              <a:spcAft>
                <a:spcPts val="600"/>
              </a:spcAft>
              <a:buFont typeface="Arial" panose="020B0604020202020204" pitchFamily="34" charset="0"/>
              <a:buChar char="•"/>
            </a:pPr>
            <a:r>
              <a:rPr lang="en-US" sz="2200" b="0" i="0">
                <a:solidFill>
                  <a:srgbClr val="171717"/>
                </a:solidFill>
                <a:effectLst/>
                <a:latin typeface="+mn-lt"/>
              </a:rPr>
              <a:t>ExpressRoute circuits is being used from a single peering location. This creates a single point of failure and makes CONTOSO susceptible to peering location outages.</a:t>
            </a:r>
          </a:p>
          <a:p>
            <a:pPr marL="342900" indent="-342900">
              <a:spcBef>
                <a:spcPts val="600"/>
              </a:spcBef>
              <a:spcAft>
                <a:spcPts val="600"/>
              </a:spcAft>
              <a:buFont typeface="Arial" panose="020B0604020202020204" pitchFamily="34" charset="0"/>
              <a:buChar char="•"/>
            </a:pPr>
            <a:r>
              <a:rPr lang="en-US" sz="2200">
                <a:solidFill>
                  <a:srgbClr val="171717"/>
                </a:solidFill>
                <a:latin typeface="+mn-lt"/>
              </a:rPr>
              <a:t>S</a:t>
            </a:r>
            <a:r>
              <a:rPr lang="en-US" sz="2200" b="0" i="0">
                <a:solidFill>
                  <a:srgbClr val="171717"/>
                </a:solidFill>
                <a:effectLst/>
                <a:latin typeface="+mn-lt"/>
              </a:rPr>
              <a:t>ame ExpressRoute circuit is used to connect multiple environments. This prevents network isolation or dedicated bandwidth and may cause noisy-neighbor risks.</a:t>
            </a:r>
          </a:p>
          <a:p>
            <a:pPr marL="342900" indent="-342900">
              <a:spcBef>
                <a:spcPts val="600"/>
              </a:spcBef>
              <a:spcAft>
                <a:spcPts val="600"/>
              </a:spcAft>
              <a:buFont typeface="Arial" panose="020B0604020202020204" pitchFamily="34" charset="0"/>
              <a:buChar char="•"/>
            </a:pPr>
            <a:endParaRPr lang="en-US" sz="2200">
              <a:solidFill>
                <a:schemeClr val="tx1"/>
              </a:solidFill>
              <a:latin typeface="+mn-lt"/>
            </a:endParaRPr>
          </a:p>
        </p:txBody>
      </p:sp>
      <p:grpSp>
        <p:nvGrpSpPr>
          <p:cNvPr id="4" name="Group 3">
            <a:extLst>
              <a:ext uri="{FF2B5EF4-FFF2-40B4-BE49-F238E27FC236}">
                <a16:creationId xmlns:a16="http://schemas.microsoft.com/office/drawing/2014/main" id="{176E4F8D-6F89-48E5-9B90-8C79ABB1A4D6}"/>
              </a:ext>
            </a:extLst>
          </p:cNvPr>
          <p:cNvGrpSpPr/>
          <p:nvPr/>
        </p:nvGrpSpPr>
        <p:grpSpPr>
          <a:xfrm>
            <a:off x="10625328" y="274320"/>
            <a:ext cx="914859" cy="914859"/>
            <a:chOff x="5638570" y="2971570"/>
            <a:chExt cx="914859" cy="914859"/>
          </a:xfrm>
        </p:grpSpPr>
        <p:sp>
          <p:nvSpPr>
            <p:cNvPr id="5" name="Oval 4">
              <a:extLst>
                <a:ext uri="{FF2B5EF4-FFF2-40B4-BE49-F238E27FC236}">
                  <a16:creationId xmlns:a16="http://schemas.microsoft.com/office/drawing/2014/main" id="{6FC5AB25-645F-4531-A654-86CDBF0F2BE9}"/>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Network">
              <a:extLst>
                <a:ext uri="{FF2B5EF4-FFF2-40B4-BE49-F238E27FC236}">
                  <a16:creationId xmlns:a16="http://schemas.microsoft.com/office/drawing/2014/main" id="{B01D40EB-D44E-426A-AEB7-7C3B7366A9E5}"/>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30313200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Network Topology and Connectivity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018520" cy="5078313"/>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Traffic to Azure PaaS services is going through </a:t>
            </a:r>
            <a:r>
              <a:rPr lang="en-US" sz="2000" b="0" i="0">
                <a:solidFill>
                  <a:srgbClr val="171717"/>
                </a:solidFill>
                <a:effectLst/>
                <a:latin typeface="Segoe UI "/>
              </a:rPr>
              <a:t>public endpoints</a:t>
            </a:r>
            <a:r>
              <a:rPr lang="en-US" sz="2000">
                <a:solidFill>
                  <a:schemeClr val="tx1"/>
                </a:solidFill>
                <a:latin typeface="Segoe UI "/>
              </a:rPr>
              <a:t>.</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Access to management plane to Azure resources not restricted to corporate whitelisted IP addresses.</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Access to data plane is not controlled through Virtual Network Injection for Azure PaaS resources.</a:t>
            </a:r>
          </a:p>
          <a:p>
            <a:pPr marL="342900" indent="-342900">
              <a:spcBef>
                <a:spcPts val="600"/>
              </a:spcBef>
              <a:spcAft>
                <a:spcPts val="600"/>
              </a:spcAft>
              <a:buFont typeface="Arial" panose="020B0604020202020204" pitchFamily="34" charset="0"/>
              <a:buChar char="•"/>
            </a:pPr>
            <a:r>
              <a:rPr lang="en-US" sz="2000" b="0" i="0">
                <a:solidFill>
                  <a:srgbClr val="171717"/>
                </a:solidFill>
                <a:effectLst/>
                <a:latin typeface="Segoe UI "/>
              </a:rPr>
              <a:t>To address data exfiltration concerns with service endpoints, NVA filtering or use virtual network service endpoint policies for Azure Storage is not bein</a:t>
            </a:r>
            <a:r>
              <a:rPr lang="en-US" sz="2000">
                <a:solidFill>
                  <a:srgbClr val="171717"/>
                </a:solidFill>
                <a:latin typeface="Segoe UI "/>
              </a:rPr>
              <a:t>g used.</a:t>
            </a:r>
            <a:endParaRPr lang="en-US" sz="2000">
              <a:solidFill>
                <a:schemeClr val="tx1"/>
              </a:solidFill>
              <a:latin typeface="Segoe UI "/>
            </a:endParaRP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Access to data plane and management plane is not controlled through Private Link for Azure PaaS resources.</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Azure Services that support Private Link still using Service Endpoint.</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
              </a:rPr>
              <a:t>No policies in place to restrict / detect PaaS services that allow access through public endpoints.</a:t>
            </a:r>
          </a:p>
          <a:p>
            <a:pPr marL="342900" indent="-342900">
              <a:spcBef>
                <a:spcPts val="600"/>
              </a:spcBef>
              <a:spcAft>
                <a:spcPts val="600"/>
              </a:spcAft>
              <a:buFont typeface="Arial" panose="020B0604020202020204" pitchFamily="34" charset="0"/>
              <a:buChar char="•"/>
            </a:pPr>
            <a:r>
              <a:rPr lang="en-US" sz="2000" b="0" i="0">
                <a:solidFill>
                  <a:srgbClr val="171717"/>
                </a:solidFill>
                <a:effectLst/>
                <a:latin typeface="Segoe UI "/>
              </a:rPr>
              <a:t>Service Endpoints is enabled on all subnets in Virtual Networks.</a:t>
            </a:r>
            <a:endParaRPr lang="en-US" sz="2000">
              <a:solidFill>
                <a:schemeClr val="tx1"/>
              </a:solidFill>
              <a:latin typeface="Segoe UI "/>
            </a:endParaRPr>
          </a:p>
        </p:txBody>
      </p:sp>
      <p:grpSp>
        <p:nvGrpSpPr>
          <p:cNvPr id="4" name="Group 3">
            <a:extLst>
              <a:ext uri="{FF2B5EF4-FFF2-40B4-BE49-F238E27FC236}">
                <a16:creationId xmlns:a16="http://schemas.microsoft.com/office/drawing/2014/main" id="{176E4F8D-6F89-48E5-9B90-8C79ABB1A4D6}"/>
              </a:ext>
            </a:extLst>
          </p:cNvPr>
          <p:cNvGrpSpPr/>
          <p:nvPr/>
        </p:nvGrpSpPr>
        <p:grpSpPr>
          <a:xfrm>
            <a:off x="10625328" y="274320"/>
            <a:ext cx="914859" cy="914859"/>
            <a:chOff x="5638570" y="2971570"/>
            <a:chExt cx="914859" cy="914859"/>
          </a:xfrm>
        </p:grpSpPr>
        <p:sp>
          <p:nvSpPr>
            <p:cNvPr id="5" name="Oval 4">
              <a:extLst>
                <a:ext uri="{FF2B5EF4-FFF2-40B4-BE49-F238E27FC236}">
                  <a16:creationId xmlns:a16="http://schemas.microsoft.com/office/drawing/2014/main" id="{6FC5AB25-645F-4531-A654-86CDBF0F2BE9}"/>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Network">
              <a:extLst>
                <a:ext uri="{FF2B5EF4-FFF2-40B4-BE49-F238E27FC236}">
                  <a16:creationId xmlns:a16="http://schemas.microsoft.com/office/drawing/2014/main" id="{B01D40EB-D44E-426A-AEB7-7C3B7366A9E5}"/>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3454027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Network Topology and Connectivity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018520" cy="4616648"/>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200">
                <a:solidFill>
                  <a:schemeClr val="tx1"/>
                </a:solidFill>
                <a:latin typeface="Segoe UI (Body)"/>
              </a:rPr>
              <a:t>Multiple Azure Firewall instances are managed separately. No global Azure Firewall policies are used.</a:t>
            </a:r>
          </a:p>
          <a:p>
            <a:pPr marL="342900" indent="-342900">
              <a:spcBef>
                <a:spcPts val="600"/>
              </a:spcBef>
              <a:spcAft>
                <a:spcPts val="600"/>
              </a:spcAft>
              <a:buFont typeface="Arial" panose="020B0604020202020204" pitchFamily="34" charset="0"/>
              <a:buChar char="•"/>
            </a:pPr>
            <a:r>
              <a:rPr lang="en-US" sz="2200">
                <a:solidFill>
                  <a:schemeClr val="tx1"/>
                </a:solidFill>
                <a:latin typeface="Segoe UI (Body)"/>
              </a:rPr>
              <a:t>Missing Web Application Firewall to protect HTTP/HTTPS traffic in landing zones for single region / global protection.</a:t>
            </a:r>
          </a:p>
          <a:p>
            <a:pPr marL="342900" indent="-342900">
              <a:spcBef>
                <a:spcPts val="600"/>
              </a:spcBef>
              <a:spcAft>
                <a:spcPts val="600"/>
              </a:spcAft>
              <a:buFont typeface="Arial" panose="020B0604020202020204" pitchFamily="34" charset="0"/>
              <a:buChar char="•"/>
            </a:pPr>
            <a:r>
              <a:rPr lang="en-US" sz="2200">
                <a:solidFill>
                  <a:schemeClr val="tx1"/>
                </a:solidFill>
                <a:latin typeface="Segoe UI (Body)"/>
              </a:rPr>
              <a:t>Azure Front Door / Application Gateway load balancers are missing WAF.</a:t>
            </a:r>
          </a:p>
          <a:p>
            <a:pPr marL="342900" indent="-342900">
              <a:spcBef>
                <a:spcPts val="600"/>
              </a:spcBef>
              <a:spcAft>
                <a:spcPts val="600"/>
              </a:spcAft>
              <a:buFont typeface="Arial" panose="020B0604020202020204" pitchFamily="34" charset="0"/>
              <a:buChar char="•"/>
            </a:pPr>
            <a:r>
              <a:rPr lang="en-US" sz="2200">
                <a:solidFill>
                  <a:schemeClr val="tx1"/>
                </a:solidFill>
                <a:latin typeface="Segoe UI (Body)"/>
              </a:rPr>
              <a:t>Public endpoints are missing DDoS protection plan.</a:t>
            </a:r>
          </a:p>
          <a:p>
            <a:pPr marL="342900" indent="-342900">
              <a:spcBef>
                <a:spcPts val="600"/>
              </a:spcBef>
              <a:spcAft>
                <a:spcPts val="600"/>
              </a:spcAft>
              <a:buFont typeface="Arial" panose="020B0604020202020204" pitchFamily="34" charset="0"/>
              <a:buChar char="•"/>
            </a:pPr>
            <a:r>
              <a:rPr lang="en-US" sz="2200">
                <a:solidFill>
                  <a:schemeClr val="tx1"/>
                </a:solidFill>
                <a:latin typeface="Segoe UI (Body)"/>
              </a:rPr>
              <a:t>Applications are not deployed with proper load balancing in Azure.</a:t>
            </a:r>
          </a:p>
          <a:p>
            <a:pPr marL="342900" indent="-342900">
              <a:spcBef>
                <a:spcPts val="600"/>
              </a:spcBef>
              <a:spcAft>
                <a:spcPts val="600"/>
              </a:spcAft>
              <a:buFont typeface="Arial" panose="020B0604020202020204" pitchFamily="34" charset="0"/>
              <a:buChar char="•"/>
            </a:pPr>
            <a:r>
              <a:rPr lang="en-US" sz="2200">
                <a:solidFill>
                  <a:schemeClr val="tx1"/>
                </a:solidFill>
                <a:latin typeface="Segoe UI (Body)"/>
              </a:rPr>
              <a:t>No strategy </a:t>
            </a:r>
            <a:r>
              <a:rPr lang="en-US" sz="2200">
                <a:solidFill>
                  <a:srgbClr val="171717"/>
                </a:solidFill>
                <a:latin typeface="Segoe UI (Body)"/>
              </a:rPr>
              <a:t>to p</a:t>
            </a:r>
            <a:r>
              <a:rPr lang="en-US" sz="2200" b="0" i="0">
                <a:solidFill>
                  <a:srgbClr val="171717"/>
                </a:solidFill>
                <a:effectLst/>
                <a:latin typeface="Segoe UI (Body)"/>
              </a:rPr>
              <a:t>erform app delivery within landing zones for both internal-facing and external-facing apps.</a:t>
            </a:r>
            <a:endParaRPr lang="en-US" sz="2200">
              <a:solidFill>
                <a:schemeClr val="tx1"/>
              </a:solidFill>
              <a:latin typeface="Segoe UI (Body)"/>
            </a:endParaRPr>
          </a:p>
          <a:p>
            <a:pPr marL="342900" indent="-342900">
              <a:spcBef>
                <a:spcPts val="600"/>
              </a:spcBef>
              <a:spcAft>
                <a:spcPts val="600"/>
              </a:spcAft>
              <a:buFont typeface="Arial" panose="020B0604020202020204" pitchFamily="34" charset="0"/>
              <a:buChar char="•"/>
            </a:pPr>
            <a:r>
              <a:rPr lang="en-US" sz="2200">
                <a:solidFill>
                  <a:schemeClr val="tx1"/>
                </a:solidFill>
                <a:latin typeface="Segoe UI (Body)"/>
              </a:rPr>
              <a:t>Inbound traffic is not protected for TCP/UDP or HTTP/HTTPS traffic inside landing zones.</a:t>
            </a:r>
          </a:p>
        </p:txBody>
      </p:sp>
      <p:grpSp>
        <p:nvGrpSpPr>
          <p:cNvPr id="4" name="Group 3">
            <a:extLst>
              <a:ext uri="{FF2B5EF4-FFF2-40B4-BE49-F238E27FC236}">
                <a16:creationId xmlns:a16="http://schemas.microsoft.com/office/drawing/2014/main" id="{176E4F8D-6F89-48E5-9B90-8C79ABB1A4D6}"/>
              </a:ext>
            </a:extLst>
          </p:cNvPr>
          <p:cNvGrpSpPr/>
          <p:nvPr/>
        </p:nvGrpSpPr>
        <p:grpSpPr>
          <a:xfrm>
            <a:off x="10625328" y="274320"/>
            <a:ext cx="914859" cy="914859"/>
            <a:chOff x="5638570" y="2971570"/>
            <a:chExt cx="914859" cy="914859"/>
          </a:xfrm>
        </p:grpSpPr>
        <p:sp>
          <p:nvSpPr>
            <p:cNvPr id="5" name="Oval 4">
              <a:extLst>
                <a:ext uri="{FF2B5EF4-FFF2-40B4-BE49-F238E27FC236}">
                  <a16:creationId xmlns:a16="http://schemas.microsoft.com/office/drawing/2014/main" id="{6FC5AB25-645F-4531-A654-86CDBF0F2BE9}"/>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Network">
              <a:extLst>
                <a:ext uri="{FF2B5EF4-FFF2-40B4-BE49-F238E27FC236}">
                  <a16:creationId xmlns:a16="http://schemas.microsoft.com/office/drawing/2014/main" id="{B01D40EB-D44E-426A-AEB7-7C3B7366A9E5}"/>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0291652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Network Topology and Connectivity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018520" cy="3693319"/>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Missing zero-trust networking model definition / implementation in Azure.</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Network Security Groups are not implemented for micro segmentation.</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Network Security Groups are not implemented to </a:t>
            </a:r>
            <a:r>
              <a:rPr lang="en-US" sz="2000" b="0" i="0">
                <a:solidFill>
                  <a:srgbClr val="171717"/>
                </a:solidFill>
                <a:effectLst/>
                <a:latin typeface="Segoe UI (Body)"/>
              </a:rPr>
              <a:t>protect traffic across subnets, as well as east/west traffic across the platform (traffic between landing zones).</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Network Security Groups are not used to control traffic to Azure PaaS services.</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Application Security Groups not being used at the subnet-level NSGs to help protect multitier VMs within the landing zone.</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Internal and external traffic flows is not monitored / audited.</a:t>
            </a:r>
          </a:p>
          <a:p>
            <a:pPr marL="342900" indent="-342900">
              <a:spcBef>
                <a:spcPts val="600"/>
              </a:spcBef>
              <a:spcAft>
                <a:spcPts val="600"/>
              </a:spcAft>
              <a:buFont typeface="Arial" panose="020B0604020202020204" pitchFamily="34" charset="0"/>
              <a:buChar char="•"/>
            </a:pPr>
            <a:r>
              <a:rPr lang="en-US" sz="2000">
                <a:solidFill>
                  <a:schemeClr val="tx1"/>
                </a:solidFill>
                <a:latin typeface="Segoe UI (Body)"/>
              </a:rPr>
              <a:t>No clear strategy to allow connectivity between landing zones.</a:t>
            </a:r>
            <a:endParaRPr lang="en-US" sz="2200">
              <a:solidFill>
                <a:schemeClr val="tx1"/>
              </a:solidFill>
              <a:latin typeface="Segoe UI (Body)"/>
            </a:endParaRPr>
          </a:p>
        </p:txBody>
      </p:sp>
      <p:grpSp>
        <p:nvGrpSpPr>
          <p:cNvPr id="4" name="Group 3">
            <a:extLst>
              <a:ext uri="{FF2B5EF4-FFF2-40B4-BE49-F238E27FC236}">
                <a16:creationId xmlns:a16="http://schemas.microsoft.com/office/drawing/2014/main" id="{176E4F8D-6F89-48E5-9B90-8C79ABB1A4D6}"/>
              </a:ext>
            </a:extLst>
          </p:cNvPr>
          <p:cNvGrpSpPr/>
          <p:nvPr/>
        </p:nvGrpSpPr>
        <p:grpSpPr>
          <a:xfrm>
            <a:off x="10625328" y="274320"/>
            <a:ext cx="914859" cy="914859"/>
            <a:chOff x="5638570" y="2971570"/>
            <a:chExt cx="914859" cy="914859"/>
          </a:xfrm>
        </p:grpSpPr>
        <p:sp>
          <p:nvSpPr>
            <p:cNvPr id="5" name="Oval 4">
              <a:extLst>
                <a:ext uri="{FF2B5EF4-FFF2-40B4-BE49-F238E27FC236}">
                  <a16:creationId xmlns:a16="http://schemas.microsoft.com/office/drawing/2014/main" id="{6FC5AB25-645F-4531-A654-86CDBF0F2BE9}"/>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Network">
              <a:extLst>
                <a:ext uri="{FF2B5EF4-FFF2-40B4-BE49-F238E27FC236}">
                  <a16:creationId xmlns:a16="http://schemas.microsoft.com/office/drawing/2014/main" id="{B01D40EB-D44E-426A-AEB7-7C3B7366A9E5}"/>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7604836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Network Topology and Connectivity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018520" cy="3262432"/>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mn-lt"/>
              </a:rPr>
              <a:t>No clear encryption requirements/ strategy defined for cross-premises network connectivity.</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Cross-premises network connectivity encryption is required but not implemented over ExpressRoute circuits.</a:t>
            </a:r>
          </a:p>
          <a:p>
            <a:pPr marL="342900" indent="-342900">
              <a:spcBef>
                <a:spcPts val="600"/>
              </a:spcBef>
              <a:spcAft>
                <a:spcPts val="600"/>
              </a:spcAft>
              <a:buFont typeface="Arial" panose="020B0604020202020204" pitchFamily="34" charset="0"/>
              <a:buChar char="•"/>
            </a:pPr>
            <a:r>
              <a:rPr lang="en-US" sz="2000" b="0" i="0">
                <a:solidFill>
                  <a:srgbClr val="171717"/>
                </a:solidFill>
                <a:effectLst/>
                <a:latin typeface="+mn-lt"/>
              </a:rPr>
              <a:t>CONTOSO requires traffic between Azure regions to be encrypted. This requirements is not </a:t>
            </a:r>
            <a:r>
              <a:rPr lang="en-US" sz="2000">
                <a:solidFill>
                  <a:srgbClr val="171717"/>
                </a:solidFill>
                <a:latin typeface="+mn-lt"/>
              </a:rPr>
              <a:t>implemented in the </a:t>
            </a:r>
            <a:r>
              <a:rPr lang="en-US" sz="2000" b="0" i="0">
                <a:solidFill>
                  <a:srgbClr val="171717"/>
                </a:solidFill>
                <a:effectLst/>
                <a:latin typeface="+mn-lt"/>
              </a:rPr>
              <a:t>current networking architecture.</a:t>
            </a:r>
            <a:endParaRPr lang="en-US" sz="2000">
              <a:solidFill>
                <a:schemeClr val="tx1"/>
              </a:solidFill>
              <a:latin typeface="+mn-lt"/>
            </a:endParaRP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Packet inspection is not being deployed.</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Network traffic is not being inspected / analyzed.</a:t>
            </a:r>
          </a:p>
          <a:p>
            <a:pPr marL="342900" indent="-342900">
              <a:spcBef>
                <a:spcPts val="600"/>
              </a:spcBef>
              <a:spcAft>
                <a:spcPts val="600"/>
              </a:spcAft>
              <a:buFont typeface="Arial" panose="020B0604020202020204" pitchFamily="34" charset="0"/>
              <a:buChar char="•"/>
            </a:pPr>
            <a:endParaRPr lang="en-US" sz="2200">
              <a:solidFill>
                <a:schemeClr val="tx1"/>
              </a:solidFill>
              <a:latin typeface="+mn-lt"/>
            </a:endParaRPr>
          </a:p>
        </p:txBody>
      </p:sp>
      <p:grpSp>
        <p:nvGrpSpPr>
          <p:cNvPr id="4" name="Group 3">
            <a:extLst>
              <a:ext uri="{FF2B5EF4-FFF2-40B4-BE49-F238E27FC236}">
                <a16:creationId xmlns:a16="http://schemas.microsoft.com/office/drawing/2014/main" id="{176E4F8D-6F89-48E5-9B90-8C79ABB1A4D6}"/>
              </a:ext>
            </a:extLst>
          </p:cNvPr>
          <p:cNvGrpSpPr/>
          <p:nvPr/>
        </p:nvGrpSpPr>
        <p:grpSpPr>
          <a:xfrm>
            <a:off x="10625328" y="274320"/>
            <a:ext cx="914859" cy="914859"/>
            <a:chOff x="5638570" y="2971570"/>
            <a:chExt cx="914859" cy="914859"/>
          </a:xfrm>
        </p:grpSpPr>
        <p:sp>
          <p:nvSpPr>
            <p:cNvPr id="5" name="Oval 4">
              <a:extLst>
                <a:ext uri="{FF2B5EF4-FFF2-40B4-BE49-F238E27FC236}">
                  <a16:creationId xmlns:a16="http://schemas.microsoft.com/office/drawing/2014/main" id="{6FC5AB25-645F-4531-A654-86CDBF0F2BE9}"/>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Network">
              <a:extLst>
                <a:ext uri="{FF2B5EF4-FFF2-40B4-BE49-F238E27FC236}">
                  <a16:creationId xmlns:a16="http://schemas.microsoft.com/office/drawing/2014/main" id="{B01D40EB-D44E-426A-AEB7-7C3B7366A9E5}"/>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6055454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 &amp; Monitoring</a:t>
            </a:r>
            <a:br>
              <a:rPr lang="en-GB"/>
            </a:br>
            <a:endParaRPr lang="en-GB"/>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1554272"/>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Log Analytics workspace </a:t>
            </a:r>
            <a:r>
              <a:rPr lang="en-US" b="0" i="0">
                <a:solidFill>
                  <a:srgbClr val="24292E"/>
                </a:solidFill>
                <a:effectLst/>
                <a:latin typeface="Segoe UI" panose="020B0502040204020203" pitchFamily="34" charset="0"/>
                <a:cs typeface="Segoe UI" panose="020B0502040204020203" pitchFamily="34" charset="0"/>
              </a:rPr>
              <a:t>is an administrative boundary</a:t>
            </a:r>
            <a:br>
              <a:rPr lang="en-US">
                <a:latin typeface="Segoe UI" panose="020B0502040204020203" pitchFamily="34" charset="0"/>
                <a:cs typeface="Segoe UI" panose="020B0502040204020203" pitchFamily="34" charset="0"/>
              </a:rPr>
            </a:br>
            <a:r>
              <a:rPr lang="en-US" b="0" i="0">
                <a:solidFill>
                  <a:srgbClr val="24292E"/>
                </a:solidFill>
                <a:effectLst/>
                <a:latin typeface="Segoe UI" panose="020B0502040204020203" pitchFamily="34" charset="0"/>
                <a:cs typeface="Segoe UI" panose="020B0502040204020203" pitchFamily="34" charset="0"/>
              </a:rPr>
              <a:t>Security audit logging and achieving a horizontal security lens across the entire customer Azure estate</a:t>
            </a:r>
          </a:p>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Azure data retention thresholds </a:t>
            </a:r>
            <a:r>
              <a:rPr lang="en-US" b="0" i="0">
                <a:solidFill>
                  <a:srgbClr val="24292E"/>
                </a:solidFill>
                <a:effectLst/>
                <a:latin typeface="Segoe UI" panose="020B0502040204020203" pitchFamily="34" charset="0"/>
                <a:cs typeface="Segoe UI" panose="020B0502040204020203" pitchFamily="34" charset="0"/>
              </a:rPr>
              <a:t>and requirements for archiving</a:t>
            </a:r>
            <a:endParaRPr lang="en-US" b="1" i="0">
              <a:solidFill>
                <a:srgbClr val="24292E"/>
              </a:solidFill>
              <a:effectLst/>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70834" y="3840857"/>
            <a:ext cx="3506102" cy="2246769"/>
          </a:xfrm>
          <a:prstGeom prst="rect">
            <a:avLst/>
          </a:prstGeom>
          <a:noFill/>
        </p:spPr>
        <p:txBody>
          <a:bodyPr wrap="square">
            <a:spAutoFit/>
          </a:bodyPr>
          <a:lstStyle/>
          <a:p>
            <a:pPr algn="l"/>
            <a:r>
              <a:rPr lang="en-US" sz="2800" b="1" i="0">
                <a:solidFill>
                  <a:srgbClr val="00B0F0"/>
                </a:solidFill>
                <a:effectLst/>
                <a:latin typeface="+mj-lt"/>
              </a:rPr>
              <a:t>Planning for Platform &amp; Application Management and Monitoring</a:t>
            </a:r>
          </a:p>
        </p:txBody>
      </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a:xfrm>
            <a:off x="588263" y="457200"/>
            <a:ext cx="11018520" cy="553998"/>
          </a:xfrm>
        </p:spPr>
        <p:txBody>
          <a:bodyPr/>
          <a:lstStyle/>
          <a:p>
            <a:r>
              <a:rPr lang="en-GB"/>
              <a:t>Management and Monitoring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sz="quarter" idx="10"/>
          </p:nvPr>
        </p:nvSpPr>
        <p:spPr>
          <a:xfrm>
            <a:off x="584200" y="1461018"/>
            <a:ext cx="11018838" cy="5139869"/>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200">
                <a:solidFill>
                  <a:schemeClr val="tx1"/>
                </a:solidFill>
                <a:latin typeface="Segoe UI "/>
              </a:rPr>
              <a:t>Overall logging and monitoring strategy is not being defined in CONTOSO.</a:t>
            </a:r>
          </a:p>
          <a:p>
            <a:pPr marL="342900" indent="-342900">
              <a:spcBef>
                <a:spcPts val="600"/>
              </a:spcBef>
              <a:spcAft>
                <a:spcPts val="600"/>
              </a:spcAft>
              <a:buFont typeface="Arial" panose="020B0604020202020204" pitchFamily="34" charset="0"/>
              <a:buChar char="•"/>
            </a:pPr>
            <a:r>
              <a:rPr lang="en-US" sz="2200">
                <a:solidFill>
                  <a:schemeClr val="tx1"/>
                </a:solidFill>
                <a:latin typeface="Segoe UI "/>
              </a:rPr>
              <a:t>There is no clear definition of monitoring and logging strategy and access control over collected monitoring data defined in CONTOSO.</a:t>
            </a:r>
          </a:p>
          <a:p>
            <a:pPr marL="342900" indent="-342900">
              <a:spcBef>
                <a:spcPts val="600"/>
              </a:spcBef>
              <a:spcAft>
                <a:spcPts val="600"/>
              </a:spcAft>
              <a:buFont typeface="Arial" panose="020B0604020202020204" pitchFamily="34" charset="0"/>
              <a:buChar char="•"/>
            </a:pPr>
            <a:r>
              <a:rPr lang="en-US" sz="2200">
                <a:solidFill>
                  <a:schemeClr val="tx1"/>
                </a:solidFill>
                <a:latin typeface="Segoe UI "/>
              </a:rPr>
              <a:t>Current logging/ Monitoring strategy does not meet the required log retention in CONTOSO.</a:t>
            </a:r>
          </a:p>
          <a:p>
            <a:pPr marL="342900" indent="-342900">
              <a:spcBef>
                <a:spcPts val="600"/>
              </a:spcBef>
              <a:spcAft>
                <a:spcPts val="600"/>
              </a:spcAft>
              <a:buFont typeface="Arial" panose="020B0604020202020204" pitchFamily="34" charset="0"/>
              <a:buChar char="•"/>
            </a:pPr>
            <a:r>
              <a:rPr lang="en-US" sz="2200">
                <a:solidFill>
                  <a:schemeClr val="tx1"/>
                </a:solidFill>
                <a:latin typeface="Segoe UI "/>
              </a:rPr>
              <a:t>Log retention requirements in CONTOSO is more than 2 years. </a:t>
            </a:r>
          </a:p>
          <a:p>
            <a:pPr marL="342900" indent="-342900">
              <a:spcBef>
                <a:spcPts val="600"/>
              </a:spcBef>
              <a:spcAft>
                <a:spcPts val="600"/>
              </a:spcAft>
              <a:buFont typeface="Arial" panose="020B0604020202020204" pitchFamily="34" charset="0"/>
              <a:buChar char="•"/>
            </a:pPr>
            <a:r>
              <a:rPr lang="en-US" sz="2200">
                <a:solidFill>
                  <a:schemeClr val="tx1"/>
                </a:solidFill>
                <a:latin typeface="Segoe UI "/>
              </a:rPr>
              <a:t>CONTOSO’s security team mandates sending all logs to SIEM system.</a:t>
            </a:r>
          </a:p>
          <a:p>
            <a:pPr marL="342900" indent="-342900">
              <a:spcBef>
                <a:spcPts val="600"/>
              </a:spcBef>
              <a:spcAft>
                <a:spcPts val="600"/>
              </a:spcAft>
              <a:buFont typeface="Arial" panose="020B0604020202020204" pitchFamily="34" charset="0"/>
              <a:buChar char="•"/>
            </a:pPr>
            <a:r>
              <a:rPr lang="en-US" sz="2200">
                <a:solidFill>
                  <a:schemeClr val="tx1"/>
                </a:solidFill>
                <a:latin typeface="Segoe UI "/>
              </a:rPr>
              <a:t>Azure resources are not being monitored/ partially monitored.</a:t>
            </a:r>
          </a:p>
          <a:p>
            <a:pPr marL="342900" indent="-342900">
              <a:spcBef>
                <a:spcPts val="600"/>
              </a:spcBef>
              <a:spcAft>
                <a:spcPts val="600"/>
              </a:spcAft>
              <a:buFont typeface="Arial" panose="020B0604020202020204" pitchFamily="34" charset="0"/>
              <a:buChar char="•"/>
            </a:pPr>
            <a:r>
              <a:rPr lang="en-US" sz="2200">
                <a:solidFill>
                  <a:schemeClr val="tx1"/>
                </a:solidFill>
                <a:latin typeface="Segoe UI "/>
              </a:rPr>
              <a:t>No automatic process is implemented to onboard Azure resources for diagnostics setting.</a:t>
            </a:r>
          </a:p>
          <a:p>
            <a:pPr marL="342900" indent="-342900">
              <a:spcBef>
                <a:spcPts val="600"/>
              </a:spcBef>
              <a:spcAft>
                <a:spcPts val="600"/>
              </a:spcAft>
              <a:buFont typeface="Arial" panose="020B0604020202020204" pitchFamily="34" charset="0"/>
              <a:buChar char="•"/>
            </a:pPr>
            <a:r>
              <a:rPr lang="en-US" sz="2200" b="0" i="0">
                <a:solidFill>
                  <a:srgbClr val="171717"/>
                </a:solidFill>
                <a:effectLst/>
                <a:latin typeface="Segoe UI "/>
              </a:rPr>
              <a:t>Access control and compliance reporting is not being audited /enforced in CONTOSO to ensure consistent policy adherence and fast violation detection.</a:t>
            </a:r>
            <a:endParaRPr lang="en-GB" sz="2200">
              <a:latin typeface="Segoe UI "/>
            </a:endParaRPr>
          </a:p>
        </p:txBody>
      </p:sp>
      <p:grpSp>
        <p:nvGrpSpPr>
          <p:cNvPr id="4" name="Group 3">
            <a:extLst>
              <a:ext uri="{FF2B5EF4-FFF2-40B4-BE49-F238E27FC236}">
                <a16:creationId xmlns:a16="http://schemas.microsoft.com/office/drawing/2014/main" id="{032B3B50-8304-480D-86D4-2CE331919FB6}"/>
              </a:ext>
            </a:extLst>
          </p:cNvPr>
          <p:cNvGrpSpPr/>
          <p:nvPr/>
        </p:nvGrpSpPr>
        <p:grpSpPr>
          <a:xfrm>
            <a:off x="10625328" y="274320"/>
            <a:ext cx="914859" cy="914859"/>
            <a:chOff x="5638570" y="2971570"/>
            <a:chExt cx="914859" cy="914859"/>
          </a:xfrm>
        </p:grpSpPr>
        <p:sp>
          <p:nvSpPr>
            <p:cNvPr id="5" name="Oval 4">
              <a:extLst>
                <a:ext uri="{FF2B5EF4-FFF2-40B4-BE49-F238E27FC236}">
                  <a16:creationId xmlns:a16="http://schemas.microsoft.com/office/drawing/2014/main" id="{F70194F8-0A04-4CCE-B8FC-3D8E15991582}"/>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2861C4B3-CF04-4CB8-A195-567841B94B8C}"/>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336433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a:xfrm>
            <a:off x="588263" y="457200"/>
            <a:ext cx="11018520" cy="553998"/>
          </a:xfrm>
        </p:spPr>
        <p:txBody>
          <a:bodyPr/>
          <a:lstStyle/>
          <a:p>
            <a:r>
              <a:rPr lang="en-GB"/>
              <a:t>Management and Monitoring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sz="quarter" idx="10"/>
          </p:nvPr>
        </p:nvSpPr>
        <p:spPr>
          <a:xfrm>
            <a:off x="584200" y="1461018"/>
            <a:ext cx="11018838" cy="5232202"/>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mn-lt"/>
              </a:rPr>
              <a:t>Azure Active Directory tenant sign in and audit logs are not being collected / audited across all Azure AD / Azure AD B2C tenants in CONTOSO.</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Subscription level logs are not being collected / audited across all Azure Subscriptions in CONTOSO.</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Azure Resource metrics and diagnostic logs are not being collected / audited across Azure resources in CONTOSO.</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In-guest VM monitoring is not enabled across VMs in Azure consistently.</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Automatic Patching and Update Management is not being enabled for VMs in Azure for Windows/Linux VMs (or both).</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NSG flow logs is not enabled for all Network Security Groups in Azure t</a:t>
            </a:r>
            <a:r>
              <a:rPr lang="en-US" sz="2000" b="0" i="0">
                <a:solidFill>
                  <a:srgbClr val="171717"/>
                </a:solidFill>
                <a:effectLst/>
                <a:latin typeface="+mn-lt"/>
              </a:rPr>
              <a:t>o gather deep insights about IP traffic within a virtual network and provide critical information for effective management and monitoring.</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Resource locks are not being used in Azure to prevent critical monitoring resources such as Log Analytics from accidental deletion.</a:t>
            </a:r>
            <a:endParaRPr lang="en-GB" sz="2000"/>
          </a:p>
        </p:txBody>
      </p:sp>
      <p:grpSp>
        <p:nvGrpSpPr>
          <p:cNvPr id="4" name="Group 3">
            <a:extLst>
              <a:ext uri="{FF2B5EF4-FFF2-40B4-BE49-F238E27FC236}">
                <a16:creationId xmlns:a16="http://schemas.microsoft.com/office/drawing/2014/main" id="{032B3B50-8304-480D-86D4-2CE331919FB6}"/>
              </a:ext>
            </a:extLst>
          </p:cNvPr>
          <p:cNvGrpSpPr/>
          <p:nvPr/>
        </p:nvGrpSpPr>
        <p:grpSpPr>
          <a:xfrm>
            <a:off x="10625328" y="274320"/>
            <a:ext cx="914859" cy="914859"/>
            <a:chOff x="5638570" y="2971570"/>
            <a:chExt cx="914859" cy="914859"/>
          </a:xfrm>
        </p:grpSpPr>
        <p:sp>
          <p:nvSpPr>
            <p:cNvPr id="5" name="Oval 4">
              <a:extLst>
                <a:ext uri="{FF2B5EF4-FFF2-40B4-BE49-F238E27FC236}">
                  <a16:creationId xmlns:a16="http://schemas.microsoft.com/office/drawing/2014/main" id="{F70194F8-0A04-4CCE-B8FC-3D8E15991582}"/>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2861C4B3-CF04-4CB8-A195-567841B94B8C}"/>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3443073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US" sz="3600"/>
              <a:t>Agenda</a:t>
            </a:r>
            <a:endParaRPr lang="en-GB" sz="3600"/>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4200" y="1435497"/>
            <a:ext cx="11018520" cy="3508653"/>
          </a:xfrm>
        </p:spPr>
        <p:txBody>
          <a:bodyPr vert="horz" wrap="square" lIns="0" tIns="0" rIns="0" bIns="0" rtlCol="0" anchor="t">
            <a:spAutoFit/>
          </a:bodyPr>
          <a:lstStyle/>
          <a:p>
            <a:pPr>
              <a:spcBef>
                <a:spcPts val="600"/>
              </a:spcBef>
              <a:spcAft>
                <a:spcPts val="600"/>
              </a:spcAft>
            </a:pPr>
            <a:r>
              <a:rPr lang="en-US" sz="2400"/>
              <a:t>Enterprise Scale Overview </a:t>
            </a:r>
          </a:p>
          <a:p>
            <a:pPr lvl="1">
              <a:spcBef>
                <a:spcPts val="600"/>
              </a:spcBef>
              <a:spcAft>
                <a:spcPts val="600"/>
              </a:spcAft>
            </a:pPr>
            <a:r>
              <a:rPr lang="en-US" sz="2000">
                <a:latin typeface="+mj-lt"/>
                <a:cs typeface="Segoe UI Semilight" panose="020B0402040204020203" pitchFamily="34" charset="0"/>
              </a:rPr>
              <a:t>Design Principles </a:t>
            </a:r>
          </a:p>
          <a:p>
            <a:pPr lvl="1">
              <a:spcBef>
                <a:spcPts val="600"/>
              </a:spcBef>
              <a:spcAft>
                <a:spcPts val="600"/>
              </a:spcAft>
            </a:pPr>
            <a:r>
              <a:rPr lang="en-US" sz="2000">
                <a:latin typeface="+mj-lt"/>
                <a:cs typeface="Segoe UI Semilight" panose="020B0402040204020203" pitchFamily="34" charset="0"/>
              </a:rPr>
              <a:t>Critical Design Areas</a:t>
            </a:r>
          </a:p>
          <a:p>
            <a:pPr>
              <a:spcBef>
                <a:spcPts val="600"/>
              </a:spcBef>
              <a:spcAft>
                <a:spcPts val="600"/>
              </a:spcAft>
            </a:pPr>
            <a:r>
              <a:rPr lang="en-US" sz="2400"/>
              <a:t>Candidate Applications for Enterprise Scale Landing Zones</a:t>
            </a:r>
          </a:p>
          <a:p>
            <a:pPr>
              <a:spcBef>
                <a:spcPts val="600"/>
              </a:spcBef>
              <a:spcAft>
                <a:spcPts val="600"/>
              </a:spcAft>
            </a:pPr>
            <a:r>
              <a:rPr lang="en-US" sz="2400"/>
              <a:t>Key Findings </a:t>
            </a:r>
          </a:p>
          <a:p>
            <a:pPr>
              <a:spcBef>
                <a:spcPts val="600"/>
              </a:spcBef>
              <a:spcAft>
                <a:spcPts val="600"/>
              </a:spcAft>
            </a:pPr>
            <a:r>
              <a:rPr lang="en-US" sz="2400"/>
              <a:t>Recommended Next Steps</a:t>
            </a:r>
          </a:p>
          <a:p>
            <a:pPr>
              <a:spcBef>
                <a:spcPts val="600"/>
              </a:spcBef>
              <a:spcAft>
                <a:spcPts val="600"/>
              </a:spcAft>
            </a:pPr>
            <a:endParaRPr lang="en-GB" sz="2400"/>
          </a:p>
        </p:txBody>
      </p:sp>
    </p:spTree>
    <p:extLst>
      <p:ext uri="{BB962C8B-B14F-4D97-AF65-F5344CB8AC3E}">
        <p14:creationId xmlns:p14="http://schemas.microsoft.com/office/powerpoint/2010/main" val="144044770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a:xfrm>
            <a:off x="588263" y="457200"/>
            <a:ext cx="11018520" cy="553998"/>
          </a:xfrm>
        </p:spPr>
        <p:txBody>
          <a:bodyPr/>
          <a:lstStyle/>
          <a:p>
            <a:r>
              <a:rPr lang="en-GB"/>
              <a:t>Management and Monitoring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sz="quarter" idx="10"/>
          </p:nvPr>
        </p:nvSpPr>
        <p:spPr>
          <a:xfrm>
            <a:off x="584200" y="1461018"/>
            <a:ext cx="11018838" cy="3903376"/>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200">
                <a:solidFill>
                  <a:schemeClr val="tx1"/>
                </a:solidFill>
                <a:latin typeface="+mn-lt"/>
              </a:rPr>
              <a:t>Azure Resources and service health is not being monitored in CONTOSO.</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Raw monitoring data is being sent to on-premises SIEM system.</a:t>
            </a:r>
          </a:p>
          <a:p>
            <a:pPr marL="342900" indent="-342900">
              <a:spcBef>
                <a:spcPts val="600"/>
              </a:spcBef>
              <a:spcAft>
                <a:spcPts val="600"/>
              </a:spcAft>
              <a:buFont typeface="Arial" panose="020B0604020202020204" pitchFamily="34" charset="0"/>
              <a:buChar char="•"/>
            </a:pPr>
            <a:r>
              <a:rPr lang="en-US" sz="2200">
                <a:solidFill>
                  <a:schemeClr val="tx1"/>
                </a:solidFill>
                <a:latin typeface="+mn-lt"/>
              </a:rPr>
              <a:t>No clear strategy around application monitoring.</a:t>
            </a:r>
          </a:p>
          <a:p>
            <a:pPr marL="342900" indent="-342900">
              <a:spcBef>
                <a:spcPts val="600"/>
              </a:spcBef>
              <a:spcAft>
                <a:spcPts val="600"/>
              </a:spcAft>
              <a:buFont typeface="Arial" panose="020B0604020202020204" pitchFamily="34" charset="0"/>
              <a:buChar char="•"/>
            </a:pPr>
            <a:r>
              <a:rPr lang="en-US" b="0" i="0">
                <a:solidFill>
                  <a:srgbClr val="171717"/>
                </a:solidFill>
                <a:effectLst/>
                <a:latin typeface="Segoe UI" panose="020B0502040204020203" pitchFamily="34" charset="0"/>
              </a:rPr>
              <a:t>Application and VM monitoring data for the same application are configured across different Log Analytics Workspaces.</a:t>
            </a:r>
          </a:p>
          <a:p>
            <a:pPr marL="342900" indent="-342900">
              <a:spcBef>
                <a:spcPts val="600"/>
              </a:spcBef>
              <a:spcAft>
                <a:spcPts val="600"/>
              </a:spcAft>
              <a:buFont typeface="Arial" panose="020B0604020202020204" pitchFamily="34" charset="0"/>
              <a:buChar char="•"/>
            </a:pPr>
            <a:r>
              <a:rPr lang="en-US">
                <a:solidFill>
                  <a:srgbClr val="171717"/>
                </a:solidFill>
                <a:latin typeface="Segoe UI" panose="020B0502040204020203" pitchFamily="34" charset="0"/>
              </a:rPr>
              <a:t>Application performance and health monitoring is not being enabled / audited.</a:t>
            </a:r>
          </a:p>
          <a:p>
            <a:pPr marL="342900" indent="-342900">
              <a:spcBef>
                <a:spcPts val="600"/>
              </a:spcBef>
              <a:spcAft>
                <a:spcPts val="600"/>
              </a:spcAft>
              <a:buFont typeface="Arial" panose="020B0604020202020204" pitchFamily="34" charset="0"/>
              <a:buChar char="•"/>
            </a:pPr>
            <a:r>
              <a:rPr lang="en-US" b="0" i="0">
                <a:solidFill>
                  <a:srgbClr val="171717"/>
                </a:solidFill>
                <a:effectLst/>
                <a:latin typeface="Segoe UI" panose="020B0502040204020203" pitchFamily="34" charset="0"/>
              </a:rPr>
              <a:t>No clear strategy is defined around Alert rules in Azure.</a:t>
            </a:r>
          </a:p>
          <a:p>
            <a:pPr marL="342900" indent="-342900">
              <a:spcBef>
                <a:spcPts val="600"/>
              </a:spcBef>
              <a:spcAft>
                <a:spcPts val="600"/>
              </a:spcAft>
              <a:buFont typeface="Arial" panose="020B0604020202020204" pitchFamily="34" charset="0"/>
              <a:buChar char="•"/>
            </a:pPr>
            <a:r>
              <a:rPr lang="en-US">
                <a:solidFill>
                  <a:srgbClr val="171717"/>
                </a:solidFill>
                <a:latin typeface="Segoe UI" panose="020B0502040204020203" pitchFamily="34" charset="0"/>
              </a:rPr>
              <a:t>Alert rules are not configured for critical security, application, platform and operational logs.</a:t>
            </a:r>
            <a:endParaRPr lang="en-US" b="0" i="0">
              <a:solidFill>
                <a:srgbClr val="171717"/>
              </a:solidFill>
              <a:effectLst/>
              <a:latin typeface="Segoe UI" panose="020B0502040204020203" pitchFamily="34" charset="0"/>
            </a:endParaRPr>
          </a:p>
          <a:p>
            <a:pPr marL="342900" indent="-342900">
              <a:spcBef>
                <a:spcPts val="600"/>
              </a:spcBef>
              <a:spcAft>
                <a:spcPts val="600"/>
              </a:spcAft>
              <a:buFont typeface="Arial" panose="020B0604020202020204" pitchFamily="34" charset="0"/>
              <a:buChar char="•"/>
            </a:pPr>
            <a:endParaRPr lang="en-GB"/>
          </a:p>
        </p:txBody>
      </p:sp>
      <p:grpSp>
        <p:nvGrpSpPr>
          <p:cNvPr id="4" name="Group 3">
            <a:extLst>
              <a:ext uri="{FF2B5EF4-FFF2-40B4-BE49-F238E27FC236}">
                <a16:creationId xmlns:a16="http://schemas.microsoft.com/office/drawing/2014/main" id="{032B3B50-8304-480D-86D4-2CE331919FB6}"/>
              </a:ext>
            </a:extLst>
          </p:cNvPr>
          <p:cNvGrpSpPr/>
          <p:nvPr/>
        </p:nvGrpSpPr>
        <p:grpSpPr>
          <a:xfrm>
            <a:off x="10625328" y="274320"/>
            <a:ext cx="914859" cy="914859"/>
            <a:chOff x="5638570" y="2971570"/>
            <a:chExt cx="914859" cy="914859"/>
          </a:xfrm>
        </p:grpSpPr>
        <p:sp>
          <p:nvSpPr>
            <p:cNvPr id="5" name="Oval 4">
              <a:extLst>
                <a:ext uri="{FF2B5EF4-FFF2-40B4-BE49-F238E27FC236}">
                  <a16:creationId xmlns:a16="http://schemas.microsoft.com/office/drawing/2014/main" id="{F70194F8-0A04-4CCE-B8FC-3D8E15991582}"/>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2861C4B3-CF04-4CB8-A195-567841B94B8C}"/>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7508396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614587" cy="2839636"/>
          </a:xfrm>
          <a:prstGeom prst="rect">
            <a:avLst/>
          </a:prstGeom>
        </p:spPr>
        <p:txBody>
          <a:bodyPr wrap="square" anchor="ctr">
            <a:normAutofit/>
          </a:bodyPr>
          <a:lstStyle/>
          <a:p>
            <a:r>
              <a:rPr lang="en-GB"/>
              <a:t>Business Continuity &amp; Disaster Recovery</a:t>
            </a:r>
            <a:br>
              <a:rPr lang="en-GB"/>
            </a:br>
            <a:endParaRPr lang="en-GB"/>
          </a:p>
        </p:txBody>
      </p:sp>
      <p:sp>
        <p:nvSpPr>
          <p:cNvPr id="6" name="TextBox 5">
            <a:extLst>
              <a:ext uri="{FF2B5EF4-FFF2-40B4-BE49-F238E27FC236}">
                <a16:creationId xmlns:a16="http://schemas.microsoft.com/office/drawing/2014/main" id="{13652C33-6913-4946-A58A-AF744D18BF78}"/>
              </a:ext>
            </a:extLst>
          </p:cNvPr>
          <p:cNvSpPr txBox="1"/>
          <p:nvPr/>
        </p:nvSpPr>
        <p:spPr>
          <a:xfrm>
            <a:off x="4499331" y="4374283"/>
            <a:ext cx="7346122" cy="2031325"/>
          </a:xfrm>
          <a:prstGeom prst="rect">
            <a:avLst/>
          </a:prstGeom>
          <a:noFill/>
        </p:spPr>
        <p:txBody>
          <a:bodyPr wrap="square">
            <a:spAutoFit/>
          </a:bodyPr>
          <a:lstStyle/>
          <a:p>
            <a:pPr algn="l"/>
            <a:r>
              <a:rPr lang="en-US" b="0" i="0">
                <a:solidFill>
                  <a:srgbClr val="24292E"/>
                </a:solidFill>
                <a:effectLst/>
              </a:rPr>
              <a:t>Application and data availability requirements:</a:t>
            </a:r>
          </a:p>
          <a:p>
            <a:pPr algn="l"/>
            <a:r>
              <a:rPr lang="en-US" b="0" i="0">
                <a:solidFill>
                  <a:srgbClr val="24292E"/>
                </a:solidFill>
                <a:effectLst/>
              </a:rPr>
              <a:t> </a:t>
            </a:r>
          </a:p>
          <a:p>
            <a:pPr marL="285750" indent="-285750" algn="l">
              <a:buFont typeface="Wingdings" panose="05000000000000000000" pitchFamily="2" charset="2"/>
              <a:buChar char="q"/>
            </a:pPr>
            <a:r>
              <a:rPr lang="en-US" b="1" i="0">
                <a:solidFill>
                  <a:srgbClr val="24292E"/>
                </a:solidFill>
                <a:effectLst/>
              </a:rPr>
              <a:t>BCDR for PaaS </a:t>
            </a:r>
            <a:r>
              <a:rPr lang="en-US" b="0" i="0">
                <a:solidFill>
                  <a:srgbClr val="24292E"/>
                </a:solidFill>
                <a:effectLst/>
              </a:rPr>
              <a:t>services and the availability of native DR and HA features</a:t>
            </a:r>
          </a:p>
          <a:p>
            <a:pPr marL="285750" indent="-285750" algn="l">
              <a:buFont typeface="Wingdings" panose="05000000000000000000" pitchFamily="2" charset="2"/>
              <a:buChar char="q"/>
            </a:pPr>
            <a:r>
              <a:rPr lang="en-US" b="0" i="0">
                <a:solidFill>
                  <a:srgbClr val="24292E"/>
                </a:solidFill>
                <a:effectLst/>
              </a:rPr>
              <a:t>Support for </a:t>
            </a:r>
            <a:r>
              <a:rPr lang="en-US" b="1" i="0">
                <a:solidFill>
                  <a:srgbClr val="24292E"/>
                </a:solidFill>
                <a:effectLst/>
              </a:rPr>
              <a:t>multi-region deployments </a:t>
            </a:r>
            <a:r>
              <a:rPr lang="en-US" b="0" i="0">
                <a:solidFill>
                  <a:srgbClr val="24292E"/>
                </a:solidFill>
                <a:effectLst/>
              </a:rPr>
              <a:t>for </a:t>
            </a:r>
            <a:r>
              <a:rPr lang="en-US" i="0">
                <a:solidFill>
                  <a:srgbClr val="24292E"/>
                </a:solidFill>
                <a:effectLst/>
              </a:rPr>
              <a:t>failover purposes</a:t>
            </a:r>
          </a:p>
          <a:p>
            <a:pPr marL="285750" indent="-285750" algn="l">
              <a:buFont typeface="Wingdings" panose="05000000000000000000" pitchFamily="2" charset="2"/>
              <a:buChar char="q"/>
            </a:pPr>
            <a:r>
              <a:rPr lang="en-US" b="0" i="0">
                <a:solidFill>
                  <a:srgbClr val="24292E"/>
                </a:solidFill>
                <a:effectLst/>
              </a:rPr>
              <a:t>Application operations with </a:t>
            </a:r>
            <a:r>
              <a:rPr lang="en-US" b="1" i="0">
                <a:solidFill>
                  <a:srgbClr val="24292E"/>
                </a:solidFill>
                <a:effectLst/>
              </a:rPr>
              <a:t>reduced functionality or degraded performance</a:t>
            </a:r>
            <a:r>
              <a:rPr lang="en-US" b="0" i="0">
                <a:solidFill>
                  <a:srgbClr val="24292E"/>
                </a:solidFill>
                <a:effectLst/>
              </a:rPr>
              <a:t> in the presence of an outage</a:t>
            </a:r>
          </a:p>
        </p:txBody>
      </p:sp>
      <p:sp>
        <p:nvSpPr>
          <p:cNvPr id="3" name="TextBox 2">
            <a:extLst>
              <a:ext uri="{FF2B5EF4-FFF2-40B4-BE49-F238E27FC236}">
                <a16:creationId xmlns:a16="http://schemas.microsoft.com/office/drawing/2014/main" id="{B7BD6EA2-4556-4913-883D-4C277A26052C}"/>
              </a:ext>
            </a:extLst>
          </p:cNvPr>
          <p:cNvSpPr txBox="1"/>
          <p:nvPr/>
        </p:nvSpPr>
        <p:spPr>
          <a:xfrm>
            <a:off x="470384" y="4241245"/>
            <a:ext cx="3506102" cy="523220"/>
          </a:xfrm>
          <a:prstGeom prst="rect">
            <a:avLst/>
          </a:prstGeom>
          <a:noFill/>
        </p:spPr>
        <p:txBody>
          <a:bodyPr wrap="square">
            <a:spAutoFit/>
          </a:bodyPr>
          <a:lstStyle/>
          <a:p>
            <a:pPr algn="l"/>
            <a:r>
              <a:rPr lang="en-US" sz="2800" b="1" i="0">
                <a:solidFill>
                  <a:srgbClr val="00B0F0"/>
                </a:solidFill>
                <a:effectLst/>
                <a:latin typeface="+mj-lt"/>
              </a:rPr>
              <a:t>Planning for BCDR</a:t>
            </a: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a:xfrm>
            <a:off x="588263" y="457200"/>
            <a:ext cx="11018520" cy="553998"/>
          </a:xfrm>
        </p:spPr>
        <p:txBody>
          <a:bodyPr/>
          <a:lstStyle/>
          <a:p>
            <a:r>
              <a:rPr lang="en-GB"/>
              <a:t>Business Continuity &amp; Disaster Recovery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sz="quarter" idx="10"/>
          </p:nvPr>
        </p:nvSpPr>
        <p:spPr>
          <a:xfrm>
            <a:off x="584200" y="1461018"/>
            <a:ext cx="11018838" cy="4616648"/>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mn-lt"/>
              </a:rPr>
              <a:t>There is no clear definition of </a:t>
            </a:r>
            <a:r>
              <a:rPr lang="en-US" sz="2000" b="0" i="0">
                <a:solidFill>
                  <a:srgbClr val="171717"/>
                </a:solidFill>
                <a:effectLst/>
                <a:latin typeface="+mn-lt"/>
              </a:rPr>
              <a:t>Application and data availability requirements and use of active-active and active-passive availability patterns fo</a:t>
            </a:r>
            <a:r>
              <a:rPr lang="en-US" sz="2000">
                <a:solidFill>
                  <a:srgbClr val="171717"/>
                </a:solidFill>
                <a:latin typeface="+mn-lt"/>
              </a:rPr>
              <a:t>r applications and workloads in Azure in CONTOSO</a:t>
            </a:r>
            <a:r>
              <a:rPr lang="en-US" sz="2000" b="0" i="0">
                <a:solidFill>
                  <a:srgbClr val="171717"/>
                </a:solidFill>
                <a:effectLst/>
                <a:latin typeface="+mn-lt"/>
              </a:rPr>
              <a:t>.</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Current architecture does not meet availability and business continuity requirements for critical applications in CONTOSO.</a:t>
            </a:r>
          </a:p>
          <a:p>
            <a:pPr marL="342900" indent="-342900">
              <a:spcBef>
                <a:spcPts val="600"/>
              </a:spcBef>
              <a:spcAft>
                <a:spcPts val="600"/>
              </a:spcAft>
              <a:buFont typeface="Arial" panose="020B0604020202020204" pitchFamily="34" charset="0"/>
              <a:buChar char="•"/>
            </a:pPr>
            <a:r>
              <a:rPr lang="en-US" sz="2000" b="0" i="0">
                <a:solidFill>
                  <a:srgbClr val="171717"/>
                </a:solidFill>
                <a:effectLst/>
                <a:latin typeface="+mn-lt"/>
              </a:rPr>
              <a:t>Multi-region deployments for failover purposes is not being considered for critical workloads and applications in CONTOSO.</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Availability Set / Zone is not implemented for IaaS workloads when SLA and availability is needed within application tier.</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There is no clear strategy around data retention for backup is defined in CONTOSO.</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Backup is not configured for workloads, VMs and data.</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Current backup strategy does not meet CONTOSO disaster recovery requirements.</a:t>
            </a:r>
          </a:p>
        </p:txBody>
      </p:sp>
      <p:grpSp>
        <p:nvGrpSpPr>
          <p:cNvPr id="4" name="Group 3">
            <a:extLst>
              <a:ext uri="{FF2B5EF4-FFF2-40B4-BE49-F238E27FC236}">
                <a16:creationId xmlns:a16="http://schemas.microsoft.com/office/drawing/2014/main" id="{C85A85A5-2BD2-4CC0-BE70-9AC29B2C5564}"/>
              </a:ext>
            </a:extLst>
          </p:cNvPr>
          <p:cNvGrpSpPr/>
          <p:nvPr/>
        </p:nvGrpSpPr>
        <p:grpSpPr>
          <a:xfrm>
            <a:off x="10625328" y="274320"/>
            <a:ext cx="914859" cy="914859"/>
            <a:chOff x="5638571" y="2971570"/>
            <a:chExt cx="914859" cy="914859"/>
          </a:xfrm>
        </p:grpSpPr>
        <p:sp>
          <p:nvSpPr>
            <p:cNvPr id="5" name="Oval 4">
              <a:extLst>
                <a:ext uri="{FF2B5EF4-FFF2-40B4-BE49-F238E27FC236}">
                  <a16:creationId xmlns:a16="http://schemas.microsoft.com/office/drawing/2014/main" id="{BBD0B7D7-CC50-4537-8B2F-9C08412E1543}"/>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Lightning">
              <a:extLst>
                <a:ext uri="{FF2B5EF4-FFF2-40B4-BE49-F238E27FC236}">
                  <a16:creationId xmlns:a16="http://schemas.microsoft.com/office/drawing/2014/main" id="{470094C4-33C2-4B1C-80C9-0BA1EC4CC4A3}"/>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1241752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a:xfrm>
            <a:off x="588263" y="457200"/>
            <a:ext cx="11018520" cy="553998"/>
          </a:xfrm>
        </p:spPr>
        <p:txBody>
          <a:bodyPr/>
          <a:lstStyle/>
          <a:p>
            <a:r>
              <a:rPr lang="en-GB"/>
              <a:t>Business Continuity &amp; Disaster Recovery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sz="quarter" idx="10"/>
          </p:nvPr>
        </p:nvSpPr>
        <p:spPr>
          <a:xfrm>
            <a:off x="584200" y="1461018"/>
            <a:ext cx="11018838" cy="4924425"/>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rgbClr val="171717"/>
                </a:solidFill>
                <a:latin typeface="+mn-lt"/>
              </a:rPr>
              <a:t>Virtual machines replication is not enabled for critical workloads in Azure.</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Virtual machines replication is configured inconsistently / manually for some workloads.</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Virtual machines replication is enabled for Domain Controllers in Azure.</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No clear strategy around failover and failback is defined for applications and workloads in Azure.</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Failover and failback is not tested / documented for VMs or entire application in Azure.</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No strategy for networking is defined for failover to a DR site. </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Overlapping IP addresses is being defined for failover in a DR site.</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Azure PaaS resiliency, replication, backup and high availability is not being used / considered part of the overall strategy for applications’ high availability and disaster recovery in CONTOSO.</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There is no DR scenario for networking outage in case the existing ExpressRoute/VPN connection goes down between CONTOSO and Azure environment.</a:t>
            </a:r>
            <a:endParaRPr lang="en-GB"/>
          </a:p>
        </p:txBody>
      </p:sp>
      <p:grpSp>
        <p:nvGrpSpPr>
          <p:cNvPr id="4" name="Group 3">
            <a:extLst>
              <a:ext uri="{FF2B5EF4-FFF2-40B4-BE49-F238E27FC236}">
                <a16:creationId xmlns:a16="http://schemas.microsoft.com/office/drawing/2014/main" id="{C85A85A5-2BD2-4CC0-BE70-9AC29B2C5564}"/>
              </a:ext>
            </a:extLst>
          </p:cNvPr>
          <p:cNvGrpSpPr/>
          <p:nvPr/>
        </p:nvGrpSpPr>
        <p:grpSpPr>
          <a:xfrm>
            <a:off x="10625328" y="274320"/>
            <a:ext cx="914859" cy="914859"/>
            <a:chOff x="5638571" y="2971570"/>
            <a:chExt cx="914859" cy="914859"/>
          </a:xfrm>
        </p:grpSpPr>
        <p:sp>
          <p:nvSpPr>
            <p:cNvPr id="5" name="Oval 4">
              <a:extLst>
                <a:ext uri="{FF2B5EF4-FFF2-40B4-BE49-F238E27FC236}">
                  <a16:creationId xmlns:a16="http://schemas.microsoft.com/office/drawing/2014/main" id="{BBD0B7D7-CC50-4537-8B2F-9C08412E1543}"/>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Lightning">
              <a:extLst>
                <a:ext uri="{FF2B5EF4-FFF2-40B4-BE49-F238E27FC236}">
                  <a16:creationId xmlns:a16="http://schemas.microsoft.com/office/drawing/2014/main" id="{470094C4-33C2-4B1C-80C9-0BA1EC4CC4A3}"/>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9466078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750073" cy="2839636"/>
          </a:xfrm>
          <a:prstGeom prst="rect">
            <a:avLst/>
          </a:prstGeom>
        </p:spPr>
        <p:txBody>
          <a:bodyPr wrap="square" anchor="ctr">
            <a:normAutofit/>
          </a:bodyPr>
          <a:lstStyle/>
          <a:p>
            <a:r>
              <a:rPr lang="en-GB"/>
              <a:t>Security, Governance &amp; Compliance</a:t>
            </a:r>
            <a:br>
              <a:rPr lang="en-GB"/>
            </a:br>
            <a:endParaRPr lang="en-GB"/>
          </a:p>
        </p:txBody>
      </p:sp>
      <p:sp>
        <p:nvSpPr>
          <p:cNvPr id="6" name="TextBox 5">
            <a:extLst>
              <a:ext uri="{FF2B5EF4-FFF2-40B4-BE49-F238E27FC236}">
                <a16:creationId xmlns:a16="http://schemas.microsoft.com/office/drawing/2014/main" id="{E6E3F25D-E845-4D50-A03D-ECE3EECBDC33}"/>
              </a:ext>
            </a:extLst>
          </p:cNvPr>
          <p:cNvSpPr txBox="1"/>
          <p:nvPr/>
        </p:nvSpPr>
        <p:spPr>
          <a:xfrm>
            <a:off x="4597580" y="3896256"/>
            <a:ext cx="7029909" cy="2308324"/>
          </a:xfrm>
          <a:prstGeom prst="rect">
            <a:avLst/>
          </a:prstGeom>
          <a:noFill/>
        </p:spPr>
        <p:txBody>
          <a:bodyPr wrap="square">
            <a:spAutoFit/>
          </a:bodyPr>
          <a:lstStyle/>
          <a:p>
            <a:pPr algn="l"/>
            <a:r>
              <a:rPr lang="en-US" sz="1600" b="1" i="0">
                <a:solidFill>
                  <a:srgbClr val="24292E"/>
                </a:solidFill>
                <a:effectLst/>
              </a:rPr>
              <a:t>Subscription and scale limits as they apply to Key Vault</a:t>
            </a:r>
          </a:p>
          <a:p>
            <a:pPr marL="742950" lvl="1" indent="-285750">
              <a:buFont typeface="Wingdings" panose="05000000000000000000" pitchFamily="2" charset="2"/>
              <a:buChar char="q"/>
            </a:pPr>
            <a:r>
              <a:rPr lang="en-US" sz="1600" b="0" i="0">
                <a:solidFill>
                  <a:srgbClr val="24292E"/>
                </a:solidFill>
                <a:effectLst/>
              </a:rPr>
              <a:t>Key Vault serves a security boundary since access permissions for keys, secrets and certificates are at the vault level</a:t>
            </a:r>
          </a:p>
          <a:p>
            <a:pPr marL="742950" lvl="1" indent="-285750">
              <a:buFont typeface="Wingdings" panose="05000000000000000000" pitchFamily="2" charset="2"/>
              <a:buChar char="q"/>
            </a:pPr>
            <a:r>
              <a:rPr lang="en-US" sz="1600" b="0" i="0">
                <a:solidFill>
                  <a:srgbClr val="24292E"/>
                </a:solidFill>
                <a:effectLst/>
              </a:rPr>
              <a:t>Premium SKU can be leveraged where HSM protected keys are required</a:t>
            </a:r>
          </a:p>
          <a:p>
            <a:pPr algn="l"/>
            <a:endParaRPr lang="en-US" sz="1600" b="1" i="0">
              <a:solidFill>
                <a:srgbClr val="24292E"/>
              </a:solidFill>
              <a:effectLst/>
            </a:endParaRPr>
          </a:p>
          <a:p>
            <a:pPr algn="l"/>
            <a:r>
              <a:rPr lang="en-US" sz="1600" b="1" i="0">
                <a:solidFill>
                  <a:srgbClr val="24292E"/>
                </a:solidFill>
                <a:effectLst/>
              </a:rPr>
              <a:t>Key rotation and secret expiration</a:t>
            </a:r>
          </a:p>
          <a:p>
            <a:pPr marL="742950" lvl="1" indent="-285750">
              <a:buFont typeface="Wingdings" panose="05000000000000000000" pitchFamily="2" charset="2"/>
              <a:buChar char="q"/>
            </a:pPr>
            <a:r>
              <a:rPr lang="en-US" sz="1600" b="0" i="0">
                <a:solidFill>
                  <a:srgbClr val="24292E"/>
                </a:solidFill>
                <a:effectLst/>
              </a:rPr>
              <a:t>Use a federated Key Vault model to avoid transaction scale limits</a:t>
            </a:r>
          </a:p>
          <a:p>
            <a:pPr marL="742950" lvl="1" indent="-285750">
              <a:buFont typeface="Wingdings" panose="05000000000000000000" pitchFamily="2" charset="2"/>
              <a:buChar char="q"/>
            </a:pPr>
            <a:r>
              <a:rPr lang="en-US" sz="1600" b="0" i="0">
                <a:solidFill>
                  <a:srgbClr val="24292E"/>
                </a:solidFill>
                <a:effectLst/>
              </a:rPr>
              <a:t>Establish an automated process for key and certificate rotation</a:t>
            </a:r>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B0F0"/>
                </a:solidFill>
                <a:effectLst/>
                <a:latin typeface="+mj-lt"/>
              </a:rPr>
              <a:t>Define 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Security, Governance &amp; Compliance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6390" y="1434369"/>
            <a:ext cx="11018520" cy="3539430"/>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mn-lt"/>
              </a:rPr>
              <a:t>There is no clear definition of security requirements across IaaS, PaaS and SaaS workloads in CONTOSO.</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Security controls are being applied manually in CONTOSO.</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Azure Policy is not being used in CONTOSO to audit / enforce security, compliance and governance requirements.</a:t>
            </a:r>
          </a:p>
          <a:p>
            <a:pPr marL="342900" indent="-342900">
              <a:spcBef>
                <a:spcPts val="600"/>
              </a:spcBef>
              <a:spcAft>
                <a:spcPts val="600"/>
              </a:spcAft>
              <a:buFont typeface="Arial" panose="020B0604020202020204" pitchFamily="34" charset="0"/>
              <a:buChar char="•"/>
            </a:pPr>
            <a:r>
              <a:rPr lang="en-US" sz="2000" b="0" i="0">
                <a:solidFill>
                  <a:srgbClr val="171717"/>
                </a:solidFill>
                <a:effectLst/>
                <a:latin typeface="Segoe UI" panose="020B0502040204020203" pitchFamily="34" charset="0"/>
              </a:rPr>
              <a:t>No clear definition </a:t>
            </a:r>
            <a:r>
              <a:rPr lang="en-US" sz="2000">
                <a:solidFill>
                  <a:srgbClr val="171717"/>
                </a:solidFill>
                <a:latin typeface="Segoe UI" panose="020B0502040204020203" pitchFamily="34" charset="0"/>
              </a:rPr>
              <a:t>or strategy around s</a:t>
            </a:r>
            <a:r>
              <a:rPr lang="en-US" sz="2000" b="0" i="0">
                <a:solidFill>
                  <a:srgbClr val="171717"/>
                </a:solidFill>
                <a:effectLst/>
                <a:latin typeface="Segoe UI" panose="020B0502040204020203" pitchFamily="34" charset="0"/>
              </a:rPr>
              <a:t>ecurity configuration, monitoring, alerts, and how to integrate these with existing systems.</a:t>
            </a:r>
            <a:endParaRPr lang="en-US" sz="2000">
              <a:solidFill>
                <a:schemeClr val="tx1"/>
              </a:solidFill>
              <a:latin typeface="+mn-lt"/>
            </a:endParaRP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No clear definition for key usage and management for workloads in Azure.</a:t>
            </a:r>
          </a:p>
          <a:p>
            <a:pPr marL="342900" indent="-342900">
              <a:spcBef>
                <a:spcPts val="600"/>
              </a:spcBef>
              <a:spcAft>
                <a:spcPts val="600"/>
              </a:spcAft>
              <a:buFont typeface="Arial" panose="020B0604020202020204" pitchFamily="34" charset="0"/>
              <a:buChar char="•"/>
            </a:pPr>
            <a:endParaRPr lang="en-US" sz="2000">
              <a:solidFill>
                <a:schemeClr val="tx1"/>
              </a:solidFill>
              <a:latin typeface="+mn-lt"/>
            </a:endParaRPr>
          </a:p>
        </p:txBody>
      </p:sp>
      <p:grpSp>
        <p:nvGrpSpPr>
          <p:cNvPr id="4" name="Group 3">
            <a:extLst>
              <a:ext uri="{FF2B5EF4-FFF2-40B4-BE49-F238E27FC236}">
                <a16:creationId xmlns:a16="http://schemas.microsoft.com/office/drawing/2014/main" id="{7B55053B-C944-4E34-835A-ECAD1CEA3DFC}"/>
              </a:ext>
            </a:extLst>
          </p:cNvPr>
          <p:cNvGrpSpPr/>
          <p:nvPr/>
        </p:nvGrpSpPr>
        <p:grpSpPr>
          <a:xfrm>
            <a:off x="10625328" y="274320"/>
            <a:ext cx="914859" cy="914859"/>
            <a:chOff x="5638570" y="2971571"/>
            <a:chExt cx="914859" cy="914859"/>
          </a:xfrm>
        </p:grpSpPr>
        <p:sp>
          <p:nvSpPr>
            <p:cNvPr id="5" name="Oval 4">
              <a:extLst>
                <a:ext uri="{FF2B5EF4-FFF2-40B4-BE49-F238E27FC236}">
                  <a16:creationId xmlns:a16="http://schemas.microsoft.com/office/drawing/2014/main" id="{81738686-1A6E-4CAE-A6CF-06AA2D5DD5F8}"/>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Lock">
              <a:extLst>
                <a:ext uri="{FF2B5EF4-FFF2-40B4-BE49-F238E27FC236}">
                  <a16:creationId xmlns:a16="http://schemas.microsoft.com/office/drawing/2014/main" id="{43C005F0-E42F-413A-B323-32A7979E9051}"/>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1855773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Security, Governance &amp; Compliance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6390" y="1434369"/>
            <a:ext cx="11018520" cy="4462760"/>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mn-lt"/>
              </a:rPr>
              <a:t>Regulatory and compliance requirements in CONTOSO is not mapped with tagging and RBAC in Azure.</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Azure Security benchmark recommendations are not reviewed / implemented across Azure resources as general requirements or based on organizational requirements.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Compliance policies are not enforced from top-level Management Groups.</a:t>
            </a:r>
          </a:p>
          <a:p>
            <a:pPr marL="342900" indent="-342900">
              <a:spcBef>
                <a:spcPts val="600"/>
              </a:spcBef>
              <a:spcAft>
                <a:spcPts val="600"/>
              </a:spcAft>
              <a:buFont typeface="Arial" panose="020B0604020202020204" pitchFamily="34" charset="0"/>
              <a:buChar char="•"/>
            </a:pPr>
            <a:r>
              <a:rPr lang="en-US" sz="2000" b="0" i="0">
                <a:solidFill>
                  <a:srgbClr val="171717"/>
                </a:solidFill>
                <a:effectLst/>
                <a:latin typeface="Segoe UI" panose="020B0502040204020203" pitchFamily="34" charset="0"/>
              </a:rPr>
              <a:t>Azure AD reporting is not being used to generate access control audit reports.</a:t>
            </a:r>
            <a:endParaRPr lang="en-US" sz="2000">
              <a:solidFill>
                <a:schemeClr val="tx1"/>
              </a:solidFill>
              <a:latin typeface="+mn-lt"/>
            </a:endParaRP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Many exclusions in placed in assigned Azure Policies.</a:t>
            </a:r>
          </a:p>
          <a:p>
            <a:pPr marL="342900" indent="-342900">
              <a:spcBef>
                <a:spcPts val="600"/>
              </a:spcBef>
              <a:spcAft>
                <a:spcPts val="600"/>
              </a:spcAft>
              <a:buFont typeface="Arial" panose="020B0604020202020204" pitchFamily="34" charset="0"/>
              <a:buChar char="•"/>
            </a:pPr>
            <a:r>
              <a:rPr lang="en-US" sz="2000">
                <a:latin typeface="+mn-lt"/>
              </a:rPr>
              <a:t>HTTP traffic is allowed to applications, workloads or storage accounts in CONTOSO workloads in Azure.</a:t>
            </a:r>
          </a:p>
          <a:p>
            <a:pPr marL="342900" indent="-342900">
              <a:spcBef>
                <a:spcPts val="600"/>
              </a:spcBef>
              <a:spcAft>
                <a:spcPts val="600"/>
              </a:spcAft>
              <a:buFont typeface="Arial" panose="020B0604020202020204" pitchFamily="34" charset="0"/>
              <a:buChar char="•"/>
            </a:pPr>
            <a:r>
              <a:rPr lang="en-US" sz="2000">
                <a:latin typeface="+mn-lt"/>
              </a:rPr>
              <a:t>Transparent Data Encryption is not enabled for SQL Synapse resources.</a:t>
            </a:r>
          </a:p>
          <a:p>
            <a:pPr marL="342900" indent="-342900">
              <a:spcBef>
                <a:spcPts val="600"/>
              </a:spcBef>
              <a:spcAft>
                <a:spcPts val="600"/>
              </a:spcAft>
              <a:buFont typeface="Arial" panose="020B0604020202020204" pitchFamily="34" charset="0"/>
              <a:buChar char="•"/>
            </a:pPr>
            <a:endParaRPr lang="en-US" sz="2000">
              <a:solidFill>
                <a:schemeClr val="tx1"/>
              </a:solidFill>
              <a:latin typeface="+mn-lt"/>
            </a:endParaRPr>
          </a:p>
        </p:txBody>
      </p:sp>
      <p:grpSp>
        <p:nvGrpSpPr>
          <p:cNvPr id="4" name="Group 3">
            <a:extLst>
              <a:ext uri="{FF2B5EF4-FFF2-40B4-BE49-F238E27FC236}">
                <a16:creationId xmlns:a16="http://schemas.microsoft.com/office/drawing/2014/main" id="{7B55053B-C944-4E34-835A-ECAD1CEA3DFC}"/>
              </a:ext>
            </a:extLst>
          </p:cNvPr>
          <p:cNvGrpSpPr/>
          <p:nvPr/>
        </p:nvGrpSpPr>
        <p:grpSpPr>
          <a:xfrm>
            <a:off x="10625328" y="274320"/>
            <a:ext cx="914859" cy="914859"/>
            <a:chOff x="5638570" y="2971571"/>
            <a:chExt cx="914859" cy="914859"/>
          </a:xfrm>
        </p:grpSpPr>
        <p:sp>
          <p:nvSpPr>
            <p:cNvPr id="5" name="Oval 4">
              <a:extLst>
                <a:ext uri="{FF2B5EF4-FFF2-40B4-BE49-F238E27FC236}">
                  <a16:creationId xmlns:a16="http://schemas.microsoft.com/office/drawing/2014/main" id="{81738686-1A6E-4CAE-A6CF-06AA2D5DD5F8}"/>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Lock">
              <a:extLst>
                <a:ext uri="{FF2B5EF4-FFF2-40B4-BE49-F238E27FC236}">
                  <a16:creationId xmlns:a16="http://schemas.microsoft.com/office/drawing/2014/main" id="{43C005F0-E42F-413A-B323-32A7979E9051}"/>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52576479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Security, Governance &amp; Compliance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6390" y="1434369"/>
            <a:ext cx="11018520" cy="5078313"/>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mn-lt"/>
              </a:rPr>
              <a:t>There is no clear encryption requirements in CONTOSO encryption options in Azure such as encryption at rest. (whether to use Microsoft default encryption keys or own keys).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Access to Azure resources is not monitored/audited in CONTOSO.</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Access and management of Secrets, Keys and certificates is not monitored/audited in CONTOSO.</a:t>
            </a:r>
            <a:endParaRPr lang="en-GB" sz="2000"/>
          </a:p>
          <a:p>
            <a:pPr marL="342900" indent="-342900">
              <a:spcBef>
                <a:spcPts val="600"/>
              </a:spcBef>
              <a:spcAft>
                <a:spcPts val="600"/>
              </a:spcAft>
              <a:buFont typeface="Arial" panose="020B0604020202020204" pitchFamily="34" charset="0"/>
              <a:buChar char="•"/>
            </a:pPr>
            <a:r>
              <a:rPr lang="en-US" sz="2000">
                <a:solidFill>
                  <a:schemeClr val="tx1"/>
                </a:solidFill>
                <a:latin typeface="+mn-lt"/>
              </a:rPr>
              <a:t>Key management roles and responsibilities not defined in CONTOSO to manage and monitor Azure Key Vault’s resources, keys, secrets and certificates.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Certificates are being deployed across multiple environments / solutions in CONTOSO and being used in Azure resources without proper control and monitoring in place around expiry and usage.</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Certificates are not configured for automatic rotation / auto renewal.</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Soft Delete is not enabled on Key Vaults.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Key Vault deletion / purge is not controlled by centralized security team.</a:t>
            </a:r>
          </a:p>
        </p:txBody>
      </p:sp>
      <p:grpSp>
        <p:nvGrpSpPr>
          <p:cNvPr id="4" name="Group 3">
            <a:extLst>
              <a:ext uri="{FF2B5EF4-FFF2-40B4-BE49-F238E27FC236}">
                <a16:creationId xmlns:a16="http://schemas.microsoft.com/office/drawing/2014/main" id="{7B55053B-C944-4E34-835A-ECAD1CEA3DFC}"/>
              </a:ext>
            </a:extLst>
          </p:cNvPr>
          <p:cNvGrpSpPr/>
          <p:nvPr/>
        </p:nvGrpSpPr>
        <p:grpSpPr>
          <a:xfrm>
            <a:off x="10625328" y="274320"/>
            <a:ext cx="914859" cy="914859"/>
            <a:chOff x="5638570" y="2971571"/>
            <a:chExt cx="914859" cy="914859"/>
          </a:xfrm>
        </p:grpSpPr>
        <p:sp>
          <p:nvSpPr>
            <p:cNvPr id="5" name="Oval 4">
              <a:extLst>
                <a:ext uri="{FF2B5EF4-FFF2-40B4-BE49-F238E27FC236}">
                  <a16:creationId xmlns:a16="http://schemas.microsoft.com/office/drawing/2014/main" id="{81738686-1A6E-4CAE-A6CF-06AA2D5DD5F8}"/>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Lock">
              <a:extLst>
                <a:ext uri="{FF2B5EF4-FFF2-40B4-BE49-F238E27FC236}">
                  <a16:creationId xmlns:a16="http://schemas.microsoft.com/office/drawing/2014/main" id="{43C005F0-E42F-413A-B323-32A7979E9051}"/>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9072324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Security, Governance &amp; Compliance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6390" y="1434369"/>
            <a:ext cx="11018520" cy="2308324"/>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mn-lt"/>
              </a:rPr>
              <a:t>Key Vaults resources are being shared across workloads and applications in different environments such as production and non-production </a:t>
            </a:r>
          </a:p>
          <a:p>
            <a:pPr marL="342900" indent="-342900">
              <a:spcBef>
                <a:spcPts val="600"/>
              </a:spcBef>
              <a:spcAft>
                <a:spcPts val="600"/>
              </a:spcAft>
              <a:buFont typeface="Arial" panose="020B0604020202020204" pitchFamily="34" charset="0"/>
              <a:buChar char="•"/>
            </a:pPr>
            <a:r>
              <a:rPr lang="en-US" sz="2000">
                <a:highlight>
                  <a:srgbClr val="FFFF00"/>
                </a:highlight>
                <a:latin typeface="+mn-lt"/>
              </a:rPr>
              <a:t>CONTOSO</a:t>
            </a:r>
            <a:r>
              <a:rPr lang="en-US" sz="2000">
                <a:latin typeface="+mn-lt"/>
              </a:rPr>
              <a:t> does not have clear definition of the transactions requirements for using keys, secrets and certificates inside Key vaults.</a:t>
            </a:r>
          </a:p>
          <a:p>
            <a:pPr marL="342900" indent="-342900">
              <a:spcBef>
                <a:spcPts val="600"/>
              </a:spcBef>
              <a:spcAft>
                <a:spcPts val="600"/>
              </a:spcAft>
              <a:buFont typeface="Arial" panose="020B0604020202020204" pitchFamily="34" charset="0"/>
              <a:buChar char="•"/>
            </a:pPr>
            <a:r>
              <a:rPr lang="en-US" sz="2000">
                <a:latin typeface="+mn-lt"/>
              </a:rPr>
              <a:t>Azure Key Vaults in </a:t>
            </a:r>
            <a:r>
              <a:rPr lang="en-US" sz="2000">
                <a:highlight>
                  <a:srgbClr val="FFFF00"/>
                </a:highlight>
                <a:latin typeface="+mn-lt"/>
              </a:rPr>
              <a:t>CONTOSO</a:t>
            </a:r>
            <a:r>
              <a:rPr lang="en-US" sz="2000">
                <a:latin typeface="+mn-lt"/>
              </a:rPr>
              <a:t> environment are not using Private Link or Service Endpoint.</a:t>
            </a:r>
          </a:p>
          <a:p>
            <a:pPr marL="342900" indent="-342900">
              <a:spcBef>
                <a:spcPts val="600"/>
              </a:spcBef>
              <a:spcAft>
                <a:spcPts val="600"/>
              </a:spcAft>
              <a:buFont typeface="Arial" panose="020B0604020202020204" pitchFamily="34" charset="0"/>
              <a:buChar char="•"/>
            </a:pPr>
            <a:r>
              <a:rPr lang="en-GB" sz="2000">
                <a:latin typeface="+mn-lt"/>
              </a:rPr>
              <a:t>Key management is handled by Applications teams in </a:t>
            </a:r>
            <a:r>
              <a:rPr lang="en-GB" sz="2000">
                <a:highlight>
                  <a:srgbClr val="FFFF00"/>
                </a:highlight>
                <a:latin typeface="+mn-lt"/>
              </a:rPr>
              <a:t>CONTOSO</a:t>
            </a:r>
            <a:r>
              <a:rPr lang="en-GB" sz="2000">
                <a:latin typeface="+mn-lt"/>
              </a:rPr>
              <a:t>.</a:t>
            </a:r>
          </a:p>
        </p:txBody>
      </p:sp>
      <p:grpSp>
        <p:nvGrpSpPr>
          <p:cNvPr id="4" name="Group 3">
            <a:extLst>
              <a:ext uri="{FF2B5EF4-FFF2-40B4-BE49-F238E27FC236}">
                <a16:creationId xmlns:a16="http://schemas.microsoft.com/office/drawing/2014/main" id="{7B55053B-C944-4E34-835A-ECAD1CEA3DFC}"/>
              </a:ext>
            </a:extLst>
          </p:cNvPr>
          <p:cNvGrpSpPr/>
          <p:nvPr/>
        </p:nvGrpSpPr>
        <p:grpSpPr>
          <a:xfrm>
            <a:off x="10625328" y="274320"/>
            <a:ext cx="914859" cy="914859"/>
            <a:chOff x="5638570" y="2971571"/>
            <a:chExt cx="914859" cy="914859"/>
          </a:xfrm>
        </p:grpSpPr>
        <p:sp>
          <p:nvSpPr>
            <p:cNvPr id="5" name="Oval 4">
              <a:extLst>
                <a:ext uri="{FF2B5EF4-FFF2-40B4-BE49-F238E27FC236}">
                  <a16:creationId xmlns:a16="http://schemas.microsoft.com/office/drawing/2014/main" id="{81738686-1A6E-4CAE-A6CF-06AA2D5DD5F8}"/>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Lock">
              <a:extLst>
                <a:ext uri="{FF2B5EF4-FFF2-40B4-BE49-F238E27FC236}">
                  <a16:creationId xmlns:a16="http://schemas.microsoft.com/office/drawing/2014/main" id="{43C005F0-E42F-413A-B323-32A7979E9051}"/>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4319405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Security, Governance &amp; Compliance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6390" y="1434369"/>
            <a:ext cx="11018520" cy="4308872"/>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latin typeface="+mn-lt"/>
              </a:rPr>
              <a:t>Virtual Machines disk encryption is not enabled in CONTOSO.</a:t>
            </a:r>
          </a:p>
          <a:p>
            <a:pPr marL="342900" indent="-342900">
              <a:spcBef>
                <a:spcPts val="600"/>
              </a:spcBef>
              <a:spcAft>
                <a:spcPts val="600"/>
              </a:spcAft>
              <a:buFont typeface="Arial" panose="020B0604020202020204" pitchFamily="34" charset="0"/>
              <a:buChar char="•"/>
            </a:pPr>
            <a:r>
              <a:rPr lang="en-US" sz="2000">
                <a:latin typeface="+mn-lt"/>
              </a:rPr>
              <a:t>Baseline security configuration has not implemented to VMs via Azure in-guest VM policy.</a:t>
            </a:r>
          </a:p>
          <a:p>
            <a:pPr marL="342900" indent="-342900">
              <a:spcBef>
                <a:spcPts val="600"/>
              </a:spcBef>
              <a:spcAft>
                <a:spcPts val="600"/>
              </a:spcAft>
              <a:buFont typeface="Arial" panose="020B0604020202020204" pitchFamily="34" charset="0"/>
              <a:buChar char="•"/>
            </a:pPr>
            <a:r>
              <a:rPr lang="en-US" sz="2000">
                <a:latin typeface="+mn-lt"/>
              </a:rPr>
              <a:t>Emergency patching for critical vulnerabilities are not configured.</a:t>
            </a:r>
          </a:p>
          <a:p>
            <a:pPr marL="342900" indent="-342900">
              <a:spcBef>
                <a:spcPts val="600"/>
              </a:spcBef>
              <a:spcAft>
                <a:spcPts val="600"/>
              </a:spcAft>
              <a:buFont typeface="Arial" panose="020B0604020202020204" pitchFamily="34" charset="0"/>
              <a:buChar char="•"/>
            </a:pPr>
            <a:r>
              <a:rPr lang="en-US" sz="2000">
                <a:latin typeface="+mn-lt"/>
              </a:rPr>
              <a:t>Patching for VMs that are offline for extended periods of time is not considered.</a:t>
            </a:r>
          </a:p>
          <a:p>
            <a:pPr marL="342900" indent="-342900">
              <a:spcBef>
                <a:spcPts val="600"/>
              </a:spcBef>
              <a:spcAft>
                <a:spcPts val="600"/>
              </a:spcAft>
              <a:buFont typeface="Arial" panose="020B0604020202020204" pitchFamily="34" charset="0"/>
              <a:buChar char="•"/>
            </a:pPr>
            <a:r>
              <a:rPr lang="en-US" sz="2000">
                <a:latin typeface="+mn-lt"/>
              </a:rPr>
              <a:t>Requirements for real-time security monitoring and alerting is not defined.</a:t>
            </a:r>
          </a:p>
          <a:p>
            <a:pPr marL="342900" indent="-342900">
              <a:spcBef>
                <a:spcPts val="600"/>
              </a:spcBef>
              <a:spcAft>
                <a:spcPts val="600"/>
              </a:spcAft>
              <a:buFont typeface="Arial" panose="020B0604020202020204" pitchFamily="34" charset="0"/>
              <a:buChar char="•"/>
            </a:pPr>
            <a:r>
              <a:rPr lang="en-US" sz="2000">
                <a:latin typeface="+mn-lt"/>
              </a:rPr>
              <a:t>Security information and event management integration with Azure Security Center and Azure Sentinel is not in place.</a:t>
            </a:r>
          </a:p>
          <a:p>
            <a:pPr marL="342900" indent="-342900">
              <a:spcBef>
                <a:spcPts val="600"/>
              </a:spcBef>
              <a:spcAft>
                <a:spcPts val="600"/>
              </a:spcAft>
              <a:buFont typeface="Arial" panose="020B0604020202020204" pitchFamily="34" charset="0"/>
              <a:buChar char="•"/>
            </a:pPr>
            <a:r>
              <a:rPr lang="en-US" sz="2000">
                <a:latin typeface="+mn-lt"/>
              </a:rPr>
              <a:t>Vulnerability assessment of VMs is not configured / remediated.</a:t>
            </a:r>
          </a:p>
          <a:p>
            <a:pPr marL="342900" indent="-342900">
              <a:spcBef>
                <a:spcPts val="600"/>
              </a:spcBef>
              <a:spcAft>
                <a:spcPts val="600"/>
              </a:spcAft>
              <a:buFont typeface="Arial" panose="020B0604020202020204" pitchFamily="34" charset="0"/>
              <a:buChar char="•"/>
            </a:pPr>
            <a:r>
              <a:rPr lang="en-US" sz="2000" b="0" i="0">
                <a:solidFill>
                  <a:srgbClr val="171717"/>
                </a:solidFill>
                <a:effectLst/>
                <a:latin typeface="Segoe UI" panose="020B0502040204020203" pitchFamily="34" charset="0"/>
              </a:rPr>
              <a:t>VM security configuration drift is not monitored </a:t>
            </a:r>
            <a:r>
              <a:rPr lang="en-US" sz="2000">
                <a:solidFill>
                  <a:srgbClr val="171717"/>
                </a:solidFill>
                <a:latin typeface="Segoe UI" panose="020B0502040204020203" pitchFamily="34" charset="0"/>
              </a:rPr>
              <a:t>/audited </a:t>
            </a:r>
            <a:r>
              <a:rPr lang="en-US" sz="2000" b="0" i="0">
                <a:solidFill>
                  <a:srgbClr val="171717"/>
                </a:solidFill>
                <a:effectLst/>
                <a:latin typeface="Segoe UI" panose="020B0502040204020203" pitchFamily="34" charset="0"/>
              </a:rPr>
              <a:t>via Azure Policy</a:t>
            </a:r>
            <a:endParaRPr lang="en-US" sz="2000">
              <a:latin typeface="+mn-lt"/>
            </a:endParaRPr>
          </a:p>
          <a:p>
            <a:pPr marL="342900" indent="-342900">
              <a:spcBef>
                <a:spcPts val="600"/>
              </a:spcBef>
              <a:spcAft>
                <a:spcPts val="600"/>
              </a:spcAft>
              <a:buFont typeface="Arial" panose="020B0604020202020204" pitchFamily="34" charset="0"/>
              <a:buChar char="•"/>
            </a:pPr>
            <a:endParaRPr lang="en-GB" sz="2000">
              <a:latin typeface="+mn-lt"/>
            </a:endParaRPr>
          </a:p>
        </p:txBody>
      </p:sp>
      <p:grpSp>
        <p:nvGrpSpPr>
          <p:cNvPr id="4" name="Group 3">
            <a:extLst>
              <a:ext uri="{FF2B5EF4-FFF2-40B4-BE49-F238E27FC236}">
                <a16:creationId xmlns:a16="http://schemas.microsoft.com/office/drawing/2014/main" id="{7B55053B-C944-4E34-835A-ECAD1CEA3DFC}"/>
              </a:ext>
            </a:extLst>
          </p:cNvPr>
          <p:cNvGrpSpPr/>
          <p:nvPr/>
        </p:nvGrpSpPr>
        <p:grpSpPr>
          <a:xfrm>
            <a:off x="10625328" y="274320"/>
            <a:ext cx="914859" cy="914859"/>
            <a:chOff x="5638570" y="2971571"/>
            <a:chExt cx="914859" cy="914859"/>
          </a:xfrm>
        </p:grpSpPr>
        <p:sp>
          <p:nvSpPr>
            <p:cNvPr id="5" name="Oval 4">
              <a:extLst>
                <a:ext uri="{FF2B5EF4-FFF2-40B4-BE49-F238E27FC236}">
                  <a16:creationId xmlns:a16="http://schemas.microsoft.com/office/drawing/2014/main" id="{81738686-1A6E-4CAE-A6CF-06AA2D5DD5F8}"/>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Lock">
              <a:extLst>
                <a:ext uri="{FF2B5EF4-FFF2-40B4-BE49-F238E27FC236}">
                  <a16:creationId xmlns:a16="http://schemas.microsoft.com/office/drawing/2014/main" id="{43C005F0-E42F-413A-B323-32A7979E9051}"/>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9445477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7E02D-2D09-4FF3-8B02-80448B9131A2}"/>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Enterprise-Scale</a:t>
            </a:r>
          </a:p>
        </p:txBody>
      </p:sp>
      <p:sp>
        <p:nvSpPr>
          <p:cNvPr id="2" name="Content Placeholder 1">
            <a:extLst>
              <a:ext uri="{FF2B5EF4-FFF2-40B4-BE49-F238E27FC236}">
                <a16:creationId xmlns:a16="http://schemas.microsoft.com/office/drawing/2014/main" id="{DBA5C577-DB13-42F2-A7CE-04FBAEE0D960}"/>
              </a:ext>
            </a:extLst>
          </p:cNvPr>
          <p:cNvSpPr>
            <a:spLocks noGrp="1"/>
          </p:cNvSpPr>
          <p:nvPr>
            <p:ph sz="quarter" idx="10"/>
          </p:nvPr>
        </p:nvSpPr>
        <p:spPr/>
        <p:txBody>
          <a:bodyPr/>
          <a:lstStyle/>
          <a:p>
            <a:endParaRPr lang="en-US"/>
          </a:p>
        </p:txBody>
      </p:sp>
      <p:sp>
        <p:nvSpPr>
          <p:cNvPr id="6" name="Text Placeholder 5">
            <a:extLst>
              <a:ext uri="{FF2B5EF4-FFF2-40B4-BE49-F238E27FC236}">
                <a16:creationId xmlns:a16="http://schemas.microsoft.com/office/drawing/2014/main" id="{73983E3D-5D71-41D3-AF85-46E535060F7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46071074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ctr">
            <a:normAutofit/>
          </a:bodyPr>
          <a:lstStyle/>
          <a:p>
            <a:r>
              <a:rPr lang="en-GB"/>
              <a:t>Platform Automation &amp; DevOps</a:t>
            </a:r>
            <a:br>
              <a:rPr lang="en-GB"/>
            </a:br>
            <a:endParaRPr lang="en-GB"/>
          </a:p>
        </p:txBody>
      </p:sp>
      <p:sp>
        <p:nvSpPr>
          <p:cNvPr id="6" name="TextBox 5">
            <a:extLst>
              <a:ext uri="{FF2B5EF4-FFF2-40B4-BE49-F238E27FC236}">
                <a16:creationId xmlns:a16="http://schemas.microsoft.com/office/drawing/2014/main" id="{04FD033E-A3FA-41F2-B95F-D74A0F0A8549}"/>
              </a:ext>
            </a:extLst>
          </p:cNvPr>
          <p:cNvSpPr txBox="1"/>
          <p:nvPr/>
        </p:nvSpPr>
        <p:spPr>
          <a:xfrm>
            <a:off x="4707730" y="4346737"/>
            <a:ext cx="7013886" cy="2185214"/>
          </a:xfrm>
          <a:prstGeom prst="rect">
            <a:avLst/>
          </a:prstGeom>
          <a:noFill/>
        </p:spPr>
        <p:txBody>
          <a:bodyPr wrap="square">
            <a:spAutoFit/>
          </a:bodyPr>
          <a:lstStyle/>
          <a:p>
            <a:pPr marL="285750" indent="-285750" algn="l">
              <a:spcBef>
                <a:spcPts val="600"/>
              </a:spcBef>
              <a:buFont typeface="Wingdings" panose="05000000000000000000" pitchFamily="2" charset="2"/>
              <a:buChar char="q"/>
            </a:pPr>
            <a:r>
              <a:rPr lang="en-US" b="0" i="0">
                <a:solidFill>
                  <a:srgbClr val="24292E"/>
                </a:solidFill>
                <a:effectLst/>
              </a:rPr>
              <a:t>Where central teams are concerned, CI/CD pipelines should be used to manage policy definitions, role-definitions, policy assignments, and template galleries</a:t>
            </a:r>
          </a:p>
          <a:p>
            <a:pPr algn="l">
              <a:spcBef>
                <a:spcPts val="600"/>
              </a:spcBef>
            </a:pPr>
            <a:r>
              <a:rPr lang="en-US" b="0" i="1">
                <a:solidFill>
                  <a:srgbClr val="24292E"/>
                </a:solidFill>
                <a:effectLst/>
              </a:rPr>
              <a:t>The blanket application of a DevOps model will not miraculously establish capable DevOps teams.</a:t>
            </a:r>
          </a:p>
          <a:p>
            <a:pPr marL="285750" indent="-285750" algn="l">
              <a:spcBef>
                <a:spcPts val="600"/>
              </a:spcBef>
              <a:buFont typeface="Wingdings" panose="05000000000000000000" pitchFamily="2" charset="2"/>
              <a:buChar char="q"/>
            </a:pPr>
            <a:r>
              <a:rPr lang="en-US" b="0" i="0">
                <a:solidFill>
                  <a:srgbClr val="24292E"/>
                </a:solidFill>
                <a:effectLst/>
              </a:rPr>
              <a:t>Establish a cross functional </a:t>
            </a:r>
            <a:r>
              <a:rPr lang="en-US" b="1" i="0">
                <a:solidFill>
                  <a:srgbClr val="24292E"/>
                </a:solidFill>
                <a:effectLst/>
              </a:rPr>
              <a:t>DevOps</a:t>
            </a:r>
            <a:r>
              <a:rPr lang="en-US" b="0" i="0">
                <a:solidFill>
                  <a:srgbClr val="24292E"/>
                </a:solidFill>
                <a:effectLst/>
              </a:rPr>
              <a:t> </a:t>
            </a:r>
            <a:r>
              <a:rPr lang="en-US" b="1" i="0">
                <a:solidFill>
                  <a:srgbClr val="24292E"/>
                </a:solidFill>
                <a:effectLst/>
              </a:rPr>
              <a:t>Platform Team</a:t>
            </a:r>
            <a:r>
              <a:rPr lang="en-US" b="0" i="0">
                <a:solidFill>
                  <a:srgbClr val="24292E"/>
                </a:solidFill>
                <a:effectLst/>
              </a:rPr>
              <a:t> to build, manage and maintain your </a:t>
            </a:r>
            <a:r>
              <a:rPr lang="en-US" i="0">
                <a:solidFill>
                  <a:srgbClr val="24292E"/>
                </a:solidFill>
                <a:effectLst/>
              </a:rPr>
              <a:t>Enterprise Scale </a:t>
            </a:r>
            <a:r>
              <a:rPr lang="en-US" b="0" i="0">
                <a:solidFill>
                  <a:srgbClr val="24292E"/>
                </a:solidFill>
                <a:effectLst/>
              </a:rPr>
              <a:t>architecture.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4" name="TextBox 3">
            <a:extLst>
              <a:ext uri="{FF2B5EF4-FFF2-40B4-BE49-F238E27FC236}">
                <a16:creationId xmlns:a16="http://schemas.microsoft.com/office/drawing/2014/main" id="{8B24BBB8-FEB2-4E36-9837-77AE763F8EF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B0F0"/>
                </a:solidFill>
                <a:effectLst/>
                <a:latin typeface="+mj-lt"/>
              </a:rPr>
              <a:t>Planning for a DevOps Approach</a:t>
            </a:r>
          </a:p>
        </p:txBody>
      </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Platform Automation &amp; DevOps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6390" y="1434369"/>
            <a:ext cx="11018520" cy="5078313"/>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mn-lt"/>
              </a:rPr>
              <a:t>CONTOSO has not implemented DevOps practices across organization.</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Continuous integrations and Continuous deployment is not being implemented for applications lifecycle.</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No proper training is provided to </a:t>
            </a:r>
            <a:r>
              <a:rPr lang="en-US" sz="2000">
                <a:solidFill>
                  <a:schemeClr val="tx1"/>
                </a:solidFill>
                <a:highlight>
                  <a:srgbClr val="FFFF00"/>
                </a:highlight>
                <a:latin typeface="+mn-lt"/>
              </a:rPr>
              <a:t>CONTOSO</a:t>
            </a:r>
            <a:r>
              <a:rPr lang="en-US" sz="2000">
                <a:solidFill>
                  <a:schemeClr val="tx1"/>
                </a:solidFill>
                <a:latin typeface="+mn-lt"/>
              </a:rPr>
              <a:t> teams around Azure, Automations or DevOps processes.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CONTOSO’s teams are not aligned with DevOps roles to manage and support workloads and applications in cloud.</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There are centralized / decentralized teams across organizations in CONTOSO that they manage and deploy Azure resources and applications.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RBAC roles are not defined / applied in Azure based on </a:t>
            </a:r>
            <a:r>
              <a:rPr lang="en-US" sz="2000">
                <a:solidFill>
                  <a:schemeClr val="tx1"/>
                </a:solidFill>
                <a:highlight>
                  <a:srgbClr val="FFFF00"/>
                </a:highlight>
                <a:latin typeface="+mn-lt"/>
              </a:rPr>
              <a:t>CONTOSO</a:t>
            </a:r>
            <a:r>
              <a:rPr lang="en-US" sz="2000">
                <a:solidFill>
                  <a:schemeClr val="tx1"/>
                </a:solidFill>
                <a:latin typeface="+mn-lt"/>
              </a:rPr>
              <a:t> DevOps teams.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Teams are required to use </a:t>
            </a:r>
            <a:r>
              <a:rPr lang="en-US" sz="2000" b="0" i="0">
                <a:solidFill>
                  <a:srgbClr val="171717"/>
                </a:solidFill>
                <a:effectLst/>
                <a:latin typeface="+mn-lt"/>
              </a:rPr>
              <a:t>central artifacts or approaches instead of Policy-driven approach. </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No real-time, development and operations team collaboration is done during incident or problem resolution.</a:t>
            </a:r>
            <a:endParaRPr lang="en-US" sz="2000" b="0" i="0">
              <a:solidFill>
                <a:srgbClr val="171717"/>
              </a:solidFill>
              <a:effectLst/>
              <a:latin typeface="+mn-lt"/>
            </a:endParaRPr>
          </a:p>
        </p:txBody>
      </p:sp>
      <p:grpSp>
        <p:nvGrpSpPr>
          <p:cNvPr id="4" name="Group 3">
            <a:extLst>
              <a:ext uri="{FF2B5EF4-FFF2-40B4-BE49-F238E27FC236}">
                <a16:creationId xmlns:a16="http://schemas.microsoft.com/office/drawing/2014/main" id="{6FAE7AF9-E184-4AD3-8EEF-F77C081FDFD6}"/>
              </a:ext>
            </a:extLst>
          </p:cNvPr>
          <p:cNvGrpSpPr/>
          <p:nvPr/>
        </p:nvGrpSpPr>
        <p:grpSpPr>
          <a:xfrm>
            <a:off x="10625328" y="274320"/>
            <a:ext cx="914859" cy="914859"/>
            <a:chOff x="5638570" y="2971571"/>
            <a:chExt cx="914859" cy="914859"/>
          </a:xfrm>
        </p:grpSpPr>
        <p:sp>
          <p:nvSpPr>
            <p:cNvPr id="5" name="Oval 4">
              <a:extLst>
                <a:ext uri="{FF2B5EF4-FFF2-40B4-BE49-F238E27FC236}">
                  <a16:creationId xmlns:a16="http://schemas.microsoft.com/office/drawing/2014/main" id="{A6DAD875-9106-4E52-A368-2A996B9CCC68}"/>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Gears">
              <a:extLst>
                <a:ext uri="{FF2B5EF4-FFF2-40B4-BE49-F238E27FC236}">
                  <a16:creationId xmlns:a16="http://schemas.microsoft.com/office/drawing/2014/main" id="{A9588C4D-5375-472D-98BF-E15D2D1A288C}"/>
                </a:ext>
              </a:extLst>
            </p:cNvPr>
            <p:cNvSpPr/>
            <p:nvPr/>
          </p:nvSpPr>
          <p:spPr>
            <a:xfrm>
              <a:off x="5830691"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230790163"/>
      </p:ext>
    </p:extLst>
  </p:cSld>
  <p:clrMapOvr>
    <a:overrideClrMapping bg1="lt1" tx1="dk1" bg2="lt2" tx2="dk2" accent1="accent1" accent2="accent2" accent3="accent3" accent4="accent4" accent5="accent5" accent6="accent6" hlink="hlink" folHlink="folHlink"/>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121-5009-4F6B-B6DA-E3564F3FC19F}"/>
              </a:ext>
            </a:extLst>
          </p:cNvPr>
          <p:cNvSpPr>
            <a:spLocks noGrp="1"/>
          </p:cNvSpPr>
          <p:nvPr>
            <p:ph type="title"/>
          </p:nvPr>
        </p:nvSpPr>
        <p:spPr/>
        <p:txBody>
          <a:bodyPr/>
          <a:lstStyle/>
          <a:p>
            <a:r>
              <a:rPr lang="en-GB"/>
              <a:t>Platform Automation &amp; DevOps Findings </a:t>
            </a:r>
          </a:p>
        </p:txBody>
      </p:sp>
      <p:sp>
        <p:nvSpPr>
          <p:cNvPr id="3" name="Content Placeholder 2">
            <a:extLst>
              <a:ext uri="{FF2B5EF4-FFF2-40B4-BE49-F238E27FC236}">
                <a16:creationId xmlns:a16="http://schemas.microsoft.com/office/drawing/2014/main" id="{B97FE0CA-39A8-4AD3-BD96-851BC26EFFC5}"/>
              </a:ext>
            </a:extLst>
          </p:cNvPr>
          <p:cNvSpPr>
            <a:spLocks noGrp="1"/>
          </p:cNvSpPr>
          <p:nvPr>
            <p:ph type="body" sz="quarter" idx="10"/>
          </p:nvPr>
        </p:nvSpPr>
        <p:spPr>
          <a:xfrm>
            <a:off x="586389" y="1434369"/>
            <a:ext cx="11212033" cy="5539978"/>
          </a:xfrm>
        </p:spPr>
        <p:txBody>
          <a:bodyPr vert="horz" wrap="square" lIns="0" tIns="0" rIns="0" bIns="0" rtlCol="0" anchor="t">
            <a:spAutoFit/>
          </a:bodyPr>
          <a:lstStyle/>
          <a:p>
            <a:pPr marL="342900" indent="-342900">
              <a:spcBef>
                <a:spcPts val="600"/>
              </a:spcBef>
              <a:spcAft>
                <a:spcPts val="600"/>
              </a:spcAft>
              <a:buFont typeface="Arial" panose="020B0604020202020204" pitchFamily="34" charset="0"/>
              <a:buChar char="•"/>
            </a:pPr>
            <a:r>
              <a:rPr lang="en-US" sz="2000">
                <a:solidFill>
                  <a:schemeClr val="tx1"/>
                </a:solidFill>
                <a:latin typeface="+mn-lt"/>
              </a:rPr>
              <a:t>No centralized repository or source control is available / used to share and use code to deploy infrastructure and applications in Azure.</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DevOps teams / Applications and Operations teams do not share code / keep code in separate branches or repositories.</a:t>
            </a:r>
          </a:p>
          <a:p>
            <a:pPr marL="342900" indent="-342900">
              <a:spcBef>
                <a:spcPts val="600"/>
              </a:spcBef>
              <a:spcAft>
                <a:spcPts val="600"/>
              </a:spcAft>
              <a:buFont typeface="Arial" panose="020B0604020202020204" pitchFamily="34" charset="0"/>
              <a:buChar char="•"/>
            </a:pPr>
            <a:r>
              <a:rPr lang="en-US" sz="2000">
                <a:solidFill>
                  <a:schemeClr val="tx1"/>
                </a:solidFill>
                <a:latin typeface="+mn-lt"/>
              </a:rPr>
              <a:t>There is no </a:t>
            </a:r>
            <a:r>
              <a:rPr lang="en-US" sz="2000" b="0" i="0">
                <a:solidFill>
                  <a:srgbClr val="171717"/>
                </a:solidFill>
                <a:effectLst/>
                <a:latin typeface="+mn-lt"/>
              </a:rPr>
              <a:t>common set of templates and libraries provided to application teams to use.</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For new or existing workloads, application and infrastructure are deployed in two separate process from two different teams. No centralized team, process to deploy the entire workload.</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There is no agility when it comes to deployment and release process of applications in CONTOSO.</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No clear definition of code dependencies. </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No standardized process in place in CONTOSO for testing.</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Security is not considered part of application lifecycle. Application security is reviewed just before release to production.</a:t>
            </a:r>
          </a:p>
          <a:p>
            <a:pPr marL="342900" indent="-342900">
              <a:spcBef>
                <a:spcPts val="600"/>
              </a:spcBef>
              <a:spcAft>
                <a:spcPts val="600"/>
              </a:spcAft>
              <a:buFont typeface="Arial" panose="020B0604020202020204" pitchFamily="34" charset="0"/>
              <a:buChar char="•"/>
            </a:pPr>
            <a:r>
              <a:rPr lang="en-US" sz="2000">
                <a:solidFill>
                  <a:srgbClr val="171717"/>
                </a:solidFill>
                <a:latin typeface="+mn-lt"/>
              </a:rPr>
              <a:t>Applications / features releases are not deployed as frequent as business expected.</a:t>
            </a:r>
            <a:endParaRPr lang="en-GB" sz="2000">
              <a:latin typeface="+mn-lt"/>
            </a:endParaRPr>
          </a:p>
        </p:txBody>
      </p:sp>
      <p:grpSp>
        <p:nvGrpSpPr>
          <p:cNvPr id="4" name="Group 3">
            <a:extLst>
              <a:ext uri="{FF2B5EF4-FFF2-40B4-BE49-F238E27FC236}">
                <a16:creationId xmlns:a16="http://schemas.microsoft.com/office/drawing/2014/main" id="{6FAE7AF9-E184-4AD3-8EEF-F77C081FDFD6}"/>
              </a:ext>
            </a:extLst>
          </p:cNvPr>
          <p:cNvGrpSpPr/>
          <p:nvPr/>
        </p:nvGrpSpPr>
        <p:grpSpPr>
          <a:xfrm>
            <a:off x="10625328" y="274320"/>
            <a:ext cx="914859" cy="914859"/>
            <a:chOff x="5638570" y="2971571"/>
            <a:chExt cx="914859" cy="914859"/>
          </a:xfrm>
        </p:grpSpPr>
        <p:sp>
          <p:nvSpPr>
            <p:cNvPr id="5" name="Oval 4">
              <a:extLst>
                <a:ext uri="{FF2B5EF4-FFF2-40B4-BE49-F238E27FC236}">
                  <a16:creationId xmlns:a16="http://schemas.microsoft.com/office/drawing/2014/main" id="{A6DAD875-9106-4E52-A368-2A996B9CCC68}"/>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Gears">
              <a:extLst>
                <a:ext uri="{FF2B5EF4-FFF2-40B4-BE49-F238E27FC236}">
                  <a16:creationId xmlns:a16="http://schemas.microsoft.com/office/drawing/2014/main" id="{A9588C4D-5375-472D-98BF-E15D2D1A288C}"/>
                </a:ext>
              </a:extLst>
            </p:cNvPr>
            <p:cNvSpPr/>
            <p:nvPr/>
          </p:nvSpPr>
          <p:spPr>
            <a:xfrm>
              <a:off x="5830691"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123841857"/>
      </p:ext>
    </p:extLst>
  </p:cSld>
  <p:clrMapOvr>
    <a:overrideClrMapping bg1="lt1" tx1="dk1" bg2="lt2" tx2="dk2" accent1="accent1" accent2="accent2" accent3="accent3" accent4="accent4" accent5="accent5" accent6="accent6" hlink="hlink" folHlink="folHlink"/>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7E02D-2D09-4FF3-8B02-80448B9131A2}"/>
              </a:ext>
            </a:extLst>
          </p:cNvPr>
          <p:cNvSpPr>
            <a:spLocks noGrp="1"/>
          </p:cNvSpPr>
          <p:nvPr>
            <p:ph type="title"/>
          </p:nvPr>
        </p:nvSpPr>
        <p:spPr>
          <a:xfrm>
            <a:off x="359016" y="2931082"/>
            <a:ext cx="11473970" cy="800219"/>
          </a:xfrm>
        </p:spPr>
        <p:txBody>
          <a:bodyPr/>
          <a:lstStyle/>
          <a:p>
            <a:r>
              <a:rPr lang="en-US">
                <a:latin typeface="Segoe UI Semibold" panose="020B0702040204020203" pitchFamily="34" charset="0"/>
                <a:cs typeface="Segoe UI Semibold" panose="020B0702040204020203" pitchFamily="34" charset="0"/>
              </a:rPr>
              <a:t>Recommended Next Steps </a:t>
            </a:r>
          </a:p>
        </p:txBody>
      </p:sp>
      <p:sp>
        <p:nvSpPr>
          <p:cNvPr id="2" name="Content Placeholder 1">
            <a:extLst>
              <a:ext uri="{FF2B5EF4-FFF2-40B4-BE49-F238E27FC236}">
                <a16:creationId xmlns:a16="http://schemas.microsoft.com/office/drawing/2014/main" id="{DBA5C577-DB13-42F2-A7CE-04FBAEE0D960}"/>
              </a:ext>
            </a:extLst>
          </p:cNvPr>
          <p:cNvSpPr>
            <a:spLocks noGrp="1"/>
          </p:cNvSpPr>
          <p:nvPr>
            <p:ph sz="quarter" idx="10"/>
          </p:nvPr>
        </p:nvSpPr>
        <p:spPr/>
        <p:txBody>
          <a:bodyPr/>
          <a:lstStyle/>
          <a:p>
            <a:endParaRPr lang="en-US"/>
          </a:p>
        </p:txBody>
      </p:sp>
      <p:sp>
        <p:nvSpPr>
          <p:cNvPr id="6" name="Text Placeholder 5">
            <a:extLst>
              <a:ext uri="{FF2B5EF4-FFF2-40B4-BE49-F238E27FC236}">
                <a16:creationId xmlns:a16="http://schemas.microsoft.com/office/drawing/2014/main" id="{73983E3D-5D71-41D3-AF85-46E535060F7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60236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Recommended Next Steps prior to design workshop</a:t>
            </a:r>
          </a:p>
        </p:txBody>
      </p:sp>
      <p:sp>
        <p:nvSpPr>
          <p:cNvPr id="29" name="TextBox 28"/>
          <p:cNvSpPr txBox="1"/>
          <p:nvPr/>
        </p:nvSpPr>
        <p:spPr>
          <a:xfrm>
            <a:off x="365573" y="1102748"/>
            <a:ext cx="11752989" cy="5209198"/>
          </a:xfrm>
          <a:prstGeom prst="rect">
            <a:avLst/>
          </a:prstGeom>
          <a:noFill/>
        </p:spPr>
        <p:txBody>
          <a:bodyPr wrap="square" lIns="179257" tIns="143405" rIns="179257" bIns="143405" rtlCol="0" anchor="t">
            <a:noAutofit/>
          </a:bodyPr>
          <a:lstStyle/>
          <a:p>
            <a:pPr marL="342900" indent="-342900">
              <a:spcBef>
                <a:spcPts val="600"/>
              </a:spcBef>
              <a:spcAft>
                <a:spcPts val="600"/>
              </a:spcAft>
              <a:buFont typeface="Arial" panose="020B0604020202020204" pitchFamily="34" charset="0"/>
              <a:buChar char="•"/>
            </a:pPr>
            <a:r>
              <a:rPr lang="en-US" sz="2400" b="0" i="0">
                <a:effectLst/>
                <a:latin typeface="Segoe UI" panose="020B0502040204020203" pitchFamily="34" charset="0"/>
              </a:rPr>
              <a:t>Define your hybrid identity model and extend on-premises identities from ADDS to Azure AD</a:t>
            </a:r>
          </a:p>
          <a:p>
            <a:pPr marL="342900" indent="-342900">
              <a:spcBef>
                <a:spcPts val="600"/>
              </a:spcBef>
              <a:spcAft>
                <a:spcPts val="600"/>
              </a:spcAft>
              <a:buFont typeface="Arial" panose="020B0604020202020204" pitchFamily="34" charset="0"/>
              <a:buChar char="•"/>
            </a:pPr>
            <a:r>
              <a:rPr lang="en-US" sz="2400">
                <a:latin typeface="Segoe UI" panose="020B0502040204020203" pitchFamily="34" charset="0"/>
              </a:rPr>
              <a:t>Define operational roles and task in Azure to operate cloud</a:t>
            </a:r>
            <a:endParaRPr lang="en-US" sz="2400" b="0" i="0">
              <a:effectLst/>
              <a:latin typeface="Segoe UI" panose="020B0502040204020203" pitchFamily="34" charset="0"/>
            </a:endParaRPr>
          </a:p>
          <a:p>
            <a:pPr marL="342900" indent="-342900">
              <a:spcBef>
                <a:spcPts val="600"/>
              </a:spcBef>
              <a:spcAft>
                <a:spcPts val="600"/>
              </a:spcAft>
              <a:buFont typeface="Arial" panose="020B0604020202020204" pitchFamily="34" charset="0"/>
              <a:buChar char="•"/>
            </a:pPr>
            <a:r>
              <a:rPr lang="en-US" sz="2400">
                <a:latin typeface="Segoe UI" panose="020B0502040204020203" pitchFamily="34" charset="0"/>
              </a:rPr>
              <a:t>Implement MFA and Azure AD Privileged Identity Management to protect High privileged Accounts</a:t>
            </a:r>
          </a:p>
          <a:p>
            <a:pPr marL="342900" indent="-342900">
              <a:spcBef>
                <a:spcPts val="600"/>
              </a:spcBef>
              <a:spcAft>
                <a:spcPts val="600"/>
              </a:spcAft>
              <a:buFont typeface="Arial" panose="020B0604020202020204" pitchFamily="34" charset="0"/>
              <a:buChar char="•"/>
            </a:pPr>
            <a:r>
              <a:rPr lang="en-US" sz="2400">
                <a:latin typeface="Segoe UI" panose="020B0502040204020203" pitchFamily="34" charset="0"/>
              </a:rPr>
              <a:t>Deploy a robust hybrid cross-premise networking using ExpressRoute to support critical applications </a:t>
            </a:r>
          </a:p>
          <a:p>
            <a:pPr marL="342900" indent="-342900">
              <a:spcBef>
                <a:spcPts val="600"/>
              </a:spcBef>
              <a:spcAft>
                <a:spcPts val="600"/>
              </a:spcAft>
              <a:buFont typeface="Arial" panose="020B0604020202020204" pitchFamily="34" charset="0"/>
              <a:buChar char="•"/>
            </a:pPr>
            <a:r>
              <a:rPr lang="en-US" sz="2400">
                <a:latin typeface="Segoe UI" panose="020B0502040204020203" pitchFamily="34" charset="0"/>
              </a:rPr>
              <a:t>Implement cloud native monitoring solution</a:t>
            </a:r>
          </a:p>
          <a:p>
            <a:pPr marL="342900" indent="-342900">
              <a:spcBef>
                <a:spcPts val="600"/>
              </a:spcBef>
              <a:spcAft>
                <a:spcPts val="600"/>
              </a:spcAft>
              <a:buFont typeface="Arial" panose="020B0604020202020204" pitchFamily="34" charset="0"/>
              <a:buChar char="•"/>
            </a:pPr>
            <a:endParaRPr lang="en-US" sz="2000">
              <a:latin typeface="Segoe UI" panose="020B0502040204020203" pitchFamily="34" charset="0"/>
            </a:endParaRPr>
          </a:p>
        </p:txBody>
      </p:sp>
    </p:spTree>
    <p:extLst>
      <p:ext uri="{BB962C8B-B14F-4D97-AF65-F5344CB8AC3E}">
        <p14:creationId xmlns:p14="http://schemas.microsoft.com/office/powerpoint/2010/main" val="302265927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Recommended Engagements </a:t>
            </a:r>
          </a:p>
        </p:txBody>
      </p:sp>
      <p:sp>
        <p:nvSpPr>
          <p:cNvPr id="29" name="TextBox 28"/>
          <p:cNvSpPr txBox="1"/>
          <p:nvPr/>
        </p:nvSpPr>
        <p:spPr>
          <a:xfrm>
            <a:off x="365573" y="1102748"/>
            <a:ext cx="11752989" cy="5209198"/>
          </a:xfrm>
          <a:prstGeom prst="rect">
            <a:avLst/>
          </a:prstGeom>
          <a:noFill/>
        </p:spPr>
        <p:txBody>
          <a:bodyPr wrap="square" lIns="179257" tIns="143405" rIns="179257" bIns="143405" rtlCol="0" anchor="t">
            <a:noAutofit/>
          </a:bodyPr>
          <a:lstStyle/>
          <a:p>
            <a:pPr marL="342900" indent="-342900">
              <a:spcBef>
                <a:spcPts val="600"/>
              </a:spcBef>
              <a:spcAft>
                <a:spcPts val="600"/>
              </a:spcAft>
              <a:buFont typeface="Arial" panose="020B0604020202020204" pitchFamily="34" charset="0"/>
              <a:buChar char="•"/>
            </a:pPr>
            <a:r>
              <a:rPr lang="en-US" sz="2400">
                <a:latin typeface="Segoe UI" panose="020B0502040204020203" pitchFamily="34" charset="0"/>
              </a:rPr>
              <a:t>Architectural Service - Azure Active Directory: Designing a Secure Cloud Identity</a:t>
            </a:r>
          </a:p>
          <a:p>
            <a:pPr marL="342900" indent="-342900">
              <a:spcBef>
                <a:spcPts val="600"/>
              </a:spcBef>
              <a:spcAft>
                <a:spcPts val="600"/>
              </a:spcAft>
              <a:buFont typeface="Arial" panose="020B0604020202020204" pitchFamily="34" charset="0"/>
              <a:buChar char="•"/>
            </a:pPr>
            <a:r>
              <a:rPr lang="en-US" sz="2400">
                <a:latin typeface="Segoe UI" panose="020B0502040204020203" pitchFamily="34" charset="0"/>
              </a:rPr>
              <a:t>Modern Service Management Operational Roles and Tasks for Azure</a:t>
            </a:r>
          </a:p>
          <a:p>
            <a:pPr marL="342900" indent="-342900">
              <a:spcBef>
                <a:spcPts val="600"/>
              </a:spcBef>
              <a:spcAft>
                <a:spcPts val="600"/>
              </a:spcAft>
              <a:buFont typeface="Arial" panose="020B0604020202020204" pitchFamily="34" charset="0"/>
              <a:buChar char="•"/>
            </a:pPr>
            <a:r>
              <a:rPr lang="en-US" sz="2400">
                <a:latin typeface="Segoe UI" panose="020B0502040204020203" pitchFamily="34" charset="0"/>
              </a:rPr>
              <a:t>WorkshopPLUS - Microsoft Azure: Security Best Practices</a:t>
            </a:r>
          </a:p>
          <a:p>
            <a:pPr marL="342900" indent="-342900">
              <a:spcBef>
                <a:spcPts val="600"/>
              </a:spcBef>
              <a:spcAft>
                <a:spcPts val="600"/>
              </a:spcAft>
              <a:buFont typeface="Arial" panose="020B0604020202020204" pitchFamily="34" charset="0"/>
              <a:buChar char="•"/>
            </a:pPr>
            <a:r>
              <a:rPr lang="en-US" sz="2400">
                <a:latin typeface="Segoe UI" panose="020B0502040204020203" pitchFamily="34" charset="0"/>
              </a:rPr>
              <a:t>Activate Azure with Azure Monitor</a:t>
            </a:r>
          </a:p>
          <a:p>
            <a:pPr marL="342900" indent="-342900">
              <a:spcBef>
                <a:spcPts val="600"/>
              </a:spcBef>
              <a:spcAft>
                <a:spcPts val="600"/>
              </a:spcAft>
              <a:buFont typeface="Arial" panose="020B0604020202020204" pitchFamily="34" charset="0"/>
              <a:buChar char="•"/>
            </a:pPr>
            <a:r>
              <a:rPr lang="en-US" sz="2400">
                <a:latin typeface="Segoe UI" panose="020B0502040204020203" pitchFamily="34" charset="0"/>
              </a:rPr>
              <a:t>WorkshopPLUS Infrastructure as Code </a:t>
            </a:r>
          </a:p>
        </p:txBody>
      </p:sp>
    </p:spTree>
    <p:extLst>
      <p:ext uri="{BB962C8B-B14F-4D97-AF65-F5344CB8AC3E}">
        <p14:creationId xmlns:p14="http://schemas.microsoft.com/office/powerpoint/2010/main" val="2429039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person holding a guitar&#10;&#10;Description automatically generated">
            <a:extLst>
              <a:ext uri="{FF2B5EF4-FFF2-40B4-BE49-F238E27FC236}">
                <a16:creationId xmlns:a16="http://schemas.microsoft.com/office/drawing/2014/main" id="{D020C7AF-765A-473A-AEE9-C10018DC763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itle 1">
            <a:extLst>
              <a:ext uri="{FF2B5EF4-FFF2-40B4-BE49-F238E27FC236}">
                <a16:creationId xmlns:a16="http://schemas.microsoft.com/office/drawing/2014/main" id="{73569B2A-56F6-4755-BC66-7D0FB703ED5F}"/>
              </a:ext>
            </a:extLst>
          </p:cNvPr>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Questions?</a:t>
            </a:r>
          </a:p>
        </p:txBody>
      </p:sp>
    </p:spTree>
    <p:extLst>
      <p:ext uri="{BB962C8B-B14F-4D97-AF65-F5344CB8AC3E}">
        <p14:creationId xmlns:p14="http://schemas.microsoft.com/office/powerpoint/2010/main" val="221760402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A2726A-4096-4E4C-B520-533316497EF3}"/>
              </a:ext>
            </a:extLst>
          </p:cNvPr>
          <p:cNvSpPr txBox="1">
            <a:spLocks/>
          </p:cNvSpPr>
          <p:nvPr/>
        </p:nvSpPr>
        <p:spPr>
          <a:xfrm>
            <a:off x="584200" y="2979778"/>
            <a:ext cx="9144000" cy="553998"/>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4000" spc="-100">
                <a:solidFill>
                  <a:srgbClr val="50E6FF"/>
                </a:solidFill>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126263724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9522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891598"/>
          </a:xfrm>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088238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b="1"/>
              <a:t>Enterprise-scale Design Guidelines</a:t>
            </a:r>
            <a:endParaRPr lang="en-GB" b="1"/>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379503236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994387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7E02D-2D09-4FF3-8B02-80448B9131A2}"/>
              </a:ext>
            </a:extLst>
          </p:cNvPr>
          <p:cNvSpPr>
            <a:spLocks noGrp="1"/>
          </p:cNvSpPr>
          <p:nvPr>
            <p:ph type="title"/>
          </p:nvPr>
        </p:nvSpPr>
        <p:spPr>
          <a:xfrm>
            <a:off x="359016" y="2931082"/>
            <a:ext cx="11473970" cy="1292662"/>
          </a:xfrm>
        </p:spPr>
        <p:txBody>
          <a:bodyPr/>
          <a:lstStyle/>
          <a:p>
            <a:r>
              <a:rPr lang="en-US">
                <a:latin typeface="Segoe UI Semibold" panose="020B0702040204020203" pitchFamily="34" charset="0"/>
                <a:cs typeface="Segoe UI Semibold" panose="020B0702040204020203" pitchFamily="34" charset="0"/>
              </a:rPr>
              <a:t>Candidate Applications for Enterprise Scale Landing Zones</a:t>
            </a:r>
          </a:p>
        </p:txBody>
      </p:sp>
      <p:sp>
        <p:nvSpPr>
          <p:cNvPr id="2" name="Content Placeholder 1">
            <a:extLst>
              <a:ext uri="{FF2B5EF4-FFF2-40B4-BE49-F238E27FC236}">
                <a16:creationId xmlns:a16="http://schemas.microsoft.com/office/drawing/2014/main" id="{DBA5C577-DB13-42F2-A7CE-04FBAEE0D960}"/>
              </a:ext>
            </a:extLst>
          </p:cNvPr>
          <p:cNvSpPr>
            <a:spLocks noGrp="1"/>
          </p:cNvSpPr>
          <p:nvPr>
            <p:ph sz="quarter" idx="10"/>
          </p:nvPr>
        </p:nvSpPr>
        <p:spPr/>
        <p:txBody>
          <a:bodyPr/>
          <a:lstStyle/>
          <a:p>
            <a:endParaRPr lang="en-US"/>
          </a:p>
        </p:txBody>
      </p:sp>
      <p:sp>
        <p:nvSpPr>
          <p:cNvPr id="6" name="Text Placeholder 5">
            <a:extLst>
              <a:ext uri="{FF2B5EF4-FFF2-40B4-BE49-F238E27FC236}">
                <a16:creationId xmlns:a16="http://schemas.microsoft.com/office/drawing/2014/main" id="{73983E3D-5D71-41D3-AF85-46E535060F7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4110544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p:txBody>
          <a:bodyPr/>
          <a:lstStyle/>
          <a:p>
            <a:r>
              <a:rPr lang="en-US" sz="3529"/>
              <a:t>What are you going to build?</a:t>
            </a:r>
          </a:p>
        </p:txBody>
      </p:sp>
      <p:pic>
        <p:nvPicPr>
          <p:cNvPr id="6" name="Picture 5">
            <a:extLst>
              <a:ext uri="{FF2B5EF4-FFF2-40B4-BE49-F238E27FC236}">
                <a16:creationId xmlns:a16="http://schemas.microsoft.com/office/drawing/2014/main" id="{33FB34B9-D9F7-4FD1-86FA-483DB98FE7E9}"/>
              </a:ext>
            </a:extLst>
          </p:cNvPr>
          <p:cNvPicPr>
            <a:picLocks noChangeAspect="1"/>
          </p:cNvPicPr>
          <p:nvPr/>
        </p:nvPicPr>
        <p:blipFill rotWithShape="1">
          <a:blip r:embed="rId4"/>
          <a:srcRect r="4531"/>
          <a:stretch/>
        </p:blipFill>
        <p:spPr>
          <a:xfrm>
            <a:off x="508192" y="2260449"/>
            <a:ext cx="3513985" cy="2438488"/>
          </a:xfrm>
          <a:prstGeom prst="rect">
            <a:avLst/>
          </a:prstGeom>
        </p:spPr>
      </p:pic>
      <p:pic>
        <p:nvPicPr>
          <p:cNvPr id="8" name="Picture 7">
            <a:extLst>
              <a:ext uri="{FF2B5EF4-FFF2-40B4-BE49-F238E27FC236}">
                <a16:creationId xmlns:a16="http://schemas.microsoft.com/office/drawing/2014/main" id="{813E8C96-1953-4C65-AC3A-D5F271C10F41}"/>
              </a:ext>
            </a:extLst>
          </p:cNvPr>
          <p:cNvPicPr>
            <a:picLocks noChangeAspect="1"/>
          </p:cNvPicPr>
          <p:nvPr/>
        </p:nvPicPr>
        <p:blipFill>
          <a:blip r:embed="rId5"/>
          <a:stretch>
            <a:fillRect/>
          </a:stretch>
        </p:blipFill>
        <p:spPr>
          <a:xfrm>
            <a:off x="4354040" y="2260449"/>
            <a:ext cx="3513986" cy="2438488"/>
          </a:xfrm>
          <a:prstGeom prst="rect">
            <a:avLst/>
          </a:prstGeom>
        </p:spPr>
      </p:pic>
      <p:pic>
        <p:nvPicPr>
          <p:cNvPr id="10" name="Picture 9">
            <a:extLst>
              <a:ext uri="{FF2B5EF4-FFF2-40B4-BE49-F238E27FC236}">
                <a16:creationId xmlns:a16="http://schemas.microsoft.com/office/drawing/2014/main" id="{4EA8A648-DF7F-4C4D-ADF1-239AFA2D210E}"/>
              </a:ext>
            </a:extLst>
          </p:cNvPr>
          <p:cNvPicPr>
            <a:picLocks noChangeAspect="1"/>
          </p:cNvPicPr>
          <p:nvPr/>
        </p:nvPicPr>
        <p:blipFill rotWithShape="1">
          <a:blip r:embed="rId6"/>
          <a:srcRect b="7511"/>
          <a:stretch/>
        </p:blipFill>
        <p:spPr>
          <a:xfrm>
            <a:off x="8199887" y="2262007"/>
            <a:ext cx="3515370" cy="2438488"/>
          </a:xfrm>
          <a:prstGeom prst="rect">
            <a:avLst/>
          </a:prstGeom>
        </p:spPr>
      </p:pic>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a:solidFill>
                  <a:srgbClr val="0078D3"/>
                </a:solidFill>
                <a:latin typeface="Segoe UI Semibold"/>
              </a:rPr>
              <a:t>A stadium</a:t>
            </a:r>
          </a:p>
        </p:txBody>
      </p:sp>
    </p:spTree>
    <p:custDataLst>
      <p:tags r:id="rId1"/>
    </p:custDataLst>
    <p:extLst>
      <p:ext uri="{BB962C8B-B14F-4D97-AF65-F5344CB8AC3E}">
        <p14:creationId xmlns:p14="http://schemas.microsoft.com/office/powerpoint/2010/main" val="22182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IMING" val="|29.3"/>
</p:tagLst>
</file>

<file path=ppt/tags/tag11.xml><?xml version="1.0" encoding="utf-8"?>
<p:tagLst xmlns:a="http://schemas.openxmlformats.org/drawingml/2006/main" xmlns:r="http://schemas.openxmlformats.org/officeDocument/2006/relationships" xmlns:p="http://schemas.openxmlformats.org/presentationml/2006/main">
  <p:tag name="TIMING" val="|13.5|12.7|24.6|20.7|23.3|20.3|19.1|15.1"/>
</p:tagLst>
</file>

<file path=ppt/tags/tag12.xml><?xml version="1.0" encoding="utf-8"?>
<p:tagLst xmlns:a="http://schemas.openxmlformats.org/drawingml/2006/main" xmlns:r="http://schemas.openxmlformats.org/officeDocument/2006/relationships" xmlns:p="http://schemas.openxmlformats.org/presentationml/2006/main">
  <p:tag name="TIMING" val="|2.4"/>
</p:tagLst>
</file>

<file path=ppt/tags/tag13.xml><?xml version="1.0" encoding="utf-8"?>
<p:tagLst xmlns:a="http://schemas.openxmlformats.org/drawingml/2006/main" xmlns:r="http://schemas.openxmlformats.org/officeDocument/2006/relationships" xmlns:p="http://schemas.openxmlformats.org/presentationml/2006/main">
  <p:tag name="TIMING" val="|2.4"/>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IMING" val="|1.2"/>
</p:tagLst>
</file>

<file path=ppt/tags/tag7.xml><?xml version="1.0" encoding="utf-8"?>
<p:tagLst xmlns:a="http://schemas.openxmlformats.org/drawingml/2006/main" xmlns:r="http://schemas.openxmlformats.org/officeDocument/2006/relationships" xmlns:p="http://schemas.openxmlformats.org/presentationml/2006/main">
  <p:tag name="TIMING" val="|2.4"/>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2.4"/>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themeOverride>
</file>

<file path=ppt/theme/themeOverride2.xml><?xml version="1.0" encoding="utf-8"?>
<a:themeOverride xmlns:a="http://schemas.openxmlformats.org/drawingml/2006/main">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12DB734CAC46429CDE35839BF83CB7" ma:contentTypeVersion="24" ma:contentTypeDescription="Create a new document." ma:contentTypeScope="" ma:versionID="0c364197765e44e6ef61c2954071f10e">
  <xsd:schema xmlns:xsd="http://www.w3.org/2001/XMLSchema" xmlns:xs="http://www.w3.org/2001/XMLSchema" xmlns:p="http://schemas.microsoft.com/office/2006/metadata/properties" xmlns:ns1="http://schemas.microsoft.com/sharepoint/v3" xmlns:ns2="e051f109-40f0-40d8-b5d0-4f6fc7578ce5" xmlns:ns3="c2fe79a6-8abe-455d-ad41-5c60efd42c27" xmlns:ns4="230e9df3-be65-4c73-a93b-d1236ebd677e" targetNamespace="http://schemas.microsoft.com/office/2006/metadata/properties" ma:root="true" ma:fieldsID="6794936023b2a624b92ddb3204fa103f" ns1:_="" ns2:_="" ns3:_="" ns4:_="">
    <xsd:import namespace="http://schemas.microsoft.com/sharepoint/v3"/>
    <xsd:import namespace="e051f109-40f0-40d8-b5d0-4f6fc7578ce5"/>
    <xsd:import namespace="c2fe79a6-8abe-455d-ad41-5c60efd42c2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_Flow_SignoffStatus"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51f109-40f0-40d8-b5d0-4f6fc7578c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0" nillable="true" ma:displayName="Sign-off status" ma:internalName="Sign_x002d_off_x0020_status">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2fe79a6-8abe-455d-ad41-5c60efd42c2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12b3914-fd28-4b53-a746-fcfd87edfe12}" ma:internalName="TaxCatchAll" ma:showField="CatchAllData" ma:web="c2fe79a6-8abe-455d-ad41-5c60efd42c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c2fe79a6-8abe-455d-ad41-5c60efd42c27">
      <UserInfo>
        <DisplayName/>
        <AccountId xsi:nil="true"/>
        <AccountType/>
      </UserInfo>
    </SharedWithUsers>
    <_Flow_SignoffStatus xmlns="e051f109-40f0-40d8-b5d0-4f6fc7578ce5" xsi:nil="true"/>
    <lcf76f155ced4ddcb4097134ff3c332f xmlns="e051f109-40f0-40d8-b5d0-4f6fc7578ce5">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3A498E63-8310-4DFE-A664-2EDB1EF8A5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51f109-40f0-40d8-b5d0-4f6fc7578ce5"/>
    <ds:schemaRef ds:uri="c2fe79a6-8abe-455d-ad41-5c60efd42c2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F69152-B549-4DA6-807A-52EE56085400}">
  <ds:schemaRefs>
    <ds:schemaRef ds:uri="http://schemas.microsoft.com/sharepoint/v3/contenttype/forms"/>
  </ds:schemaRefs>
</ds:datastoreItem>
</file>

<file path=customXml/itemProps3.xml><?xml version="1.0" encoding="utf-8"?>
<ds:datastoreItem xmlns:ds="http://schemas.openxmlformats.org/officeDocument/2006/customXml" ds:itemID="{3CD97105-DB1B-4DAD-9B8A-9A0EBCA1FF27}">
  <ds:schemaRefs>
    <ds:schemaRef ds:uri="c2fe79a6-8abe-455d-ad41-5c60efd42c27"/>
    <ds:schemaRef ds:uri="e051f109-40f0-40d8-b5d0-4f6fc7578ce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11584</Words>
  <Application>Microsoft Macintosh PowerPoint</Application>
  <PresentationFormat>Widescreen</PresentationFormat>
  <Paragraphs>817</Paragraphs>
  <Slides>58</Slides>
  <Notes>50</Notes>
  <HiddenSlides>2</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58</vt:i4>
      </vt:variant>
    </vt:vector>
  </HeadingPairs>
  <TitlesOfParts>
    <vt:vector size="73" baseType="lpstr">
      <vt:lpstr>-apple-system</vt:lpstr>
      <vt:lpstr>Arial</vt:lpstr>
      <vt:lpstr>Calibri</vt:lpstr>
      <vt:lpstr>Consolas</vt:lpstr>
      <vt:lpstr>Segoe</vt:lpstr>
      <vt:lpstr>Segoe Pro Display SemiLight</vt:lpstr>
      <vt:lpstr>Segoe UI</vt:lpstr>
      <vt:lpstr>Segoe UI </vt:lpstr>
      <vt:lpstr>Segoe UI (Body)</vt:lpstr>
      <vt:lpstr>Segoe UI Light</vt:lpstr>
      <vt:lpstr>Segoe UI Semibold</vt:lpstr>
      <vt:lpstr>Segoe UI Semibold (Headings)</vt:lpstr>
      <vt:lpstr>Wingdings</vt:lpstr>
      <vt:lpstr>Customer Success 2019 </vt:lpstr>
      <vt:lpstr>Azure 1</vt:lpstr>
      <vt:lpstr>Cloud Adoption Framework Landing Zone</vt:lpstr>
      <vt:lpstr>PowerPoint Presentation</vt:lpstr>
      <vt:lpstr>Confidentiality</vt:lpstr>
      <vt:lpstr>Agenda</vt:lpstr>
      <vt:lpstr>Enterprise-Scale</vt:lpstr>
      <vt:lpstr>Enterprise-scale Design Principles</vt:lpstr>
      <vt:lpstr>Enterprise-scale Design Guidelines</vt:lpstr>
      <vt:lpstr>Candidate Applications for Enterprise Scale Landing Zones</vt:lpstr>
      <vt:lpstr>What are you going to build?</vt:lpstr>
      <vt:lpstr>All foundations are NOT created equal</vt:lpstr>
      <vt:lpstr>The value of creating cloud-ready environments</vt:lpstr>
      <vt:lpstr>Azure landing zones</vt:lpstr>
      <vt:lpstr>PowerPoint Presentation</vt:lpstr>
      <vt:lpstr>Azure Landing Zones | Design Areas</vt:lpstr>
      <vt:lpstr>How do we get started?</vt:lpstr>
      <vt:lpstr>PowerPoint Presentation</vt:lpstr>
      <vt:lpstr>Key Findings</vt:lpstr>
      <vt:lpstr>PowerPoint Presentation</vt:lpstr>
      <vt:lpstr>Define Azure AD Tenants </vt:lpstr>
      <vt:lpstr>Enterprise Enrolment Findings </vt:lpstr>
      <vt:lpstr>Azure AD Tenants Findings </vt:lpstr>
      <vt:lpstr>Identity &amp; Access Management</vt:lpstr>
      <vt:lpstr>Identity &amp; Access Management Findings </vt:lpstr>
      <vt:lpstr>Identity &amp; Access Management Findings </vt:lpstr>
      <vt:lpstr>Management Group &amp; Subscription Organization </vt:lpstr>
      <vt:lpstr>Management Groups and Subscriptions Findings </vt:lpstr>
      <vt:lpstr>Management Groups and Subscriptions Findings </vt:lpstr>
      <vt:lpstr>Network Topology &amp; Connectivity </vt:lpstr>
      <vt:lpstr>Network Topology and Connectivity Findings </vt:lpstr>
      <vt:lpstr>Network Topology and Connectivity Findings </vt:lpstr>
      <vt:lpstr>Network Topology and Connectivity Findings </vt:lpstr>
      <vt:lpstr>Network Topology and Connectivity Findings </vt:lpstr>
      <vt:lpstr>Network Topology and Connectivity Findings </vt:lpstr>
      <vt:lpstr>Network Topology and Connectivity Findings </vt:lpstr>
      <vt:lpstr>Network Topology and Connectivity Findings </vt:lpstr>
      <vt:lpstr>Network Topology and Connectivity Findings </vt:lpstr>
      <vt:lpstr>Management &amp; Monitoring </vt:lpstr>
      <vt:lpstr>Management and Monitoring Findings </vt:lpstr>
      <vt:lpstr>Management and Monitoring Findings </vt:lpstr>
      <vt:lpstr>Management and Monitoring Findings </vt:lpstr>
      <vt:lpstr>Business Continuity &amp; Disaster Recovery </vt:lpstr>
      <vt:lpstr>Business Continuity &amp; Disaster Recovery Findings </vt:lpstr>
      <vt:lpstr>Business Continuity &amp; Disaster Recovery Findings </vt:lpstr>
      <vt:lpstr>Security, Governance &amp; Compliance </vt:lpstr>
      <vt:lpstr>Security, Governance &amp; Compliance Findings </vt:lpstr>
      <vt:lpstr>Security, Governance &amp; Compliance Findings </vt:lpstr>
      <vt:lpstr>Security, Governance &amp; Compliance Findings </vt:lpstr>
      <vt:lpstr>Security, Governance &amp; Compliance Findings </vt:lpstr>
      <vt:lpstr>Security, Governance &amp; Compliance Findings </vt:lpstr>
      <vt:lpstr>Platform Automation &amp; DevOps </vt:lpstr>
      <vt:lpstr>Platform Automation &amp; DevOps Findings </vt:lpstr>
      <vt:lpstr>Platform Automation &amp; DevOps Findings </vt:lpstr>
      <vt:lpstr>Recommended Next Steps </vt:lpstr>
      <vt:lpstr>Recommended Next Steps prior to design workshop</vt:lpstr>
      <vt:lpstr>Recommended Engagements </vt:lpstr>
      <vt:lpstr>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Foundation Onboarding Assessment  </dc:title>
  <dc:creator>Zeinab Mokhtarian Koorabbasloo</dc:creator>
  <cp:lastModifiedBy>Arturo Quiroga</cp:lastModifiedBy>
  <cp:revision>2</cp:revision>
  <dcterms:created xsi:type="dcterms:W3CDTF">2020-08-25T04:35:37Z</dcterms:created>
  <dcterms:modified xsi:type="dcterms:W3CDTF">2022-02-08T17:33:41Z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0x0101002212DB734CAC46429CDE35839BF83CB7</vt:lpwstr>
  </property>
  <property fmtid="{D5CDD505-2E9C-101B-9397-08002B2CF9AE}" pid="3" name="Order">
    <vt:r8>8472800</vt:r8>
  </property>
  <property fmtid="{D5CDD505-2E9C-101B-9397-08002B2CF9AE}" pid="4" name="Lead Signoff">
    <vt:bool>false</vt:bool>
  </property>
  <property fmtid="{D5CDD505-2E9C-101B-9397-08002B2CF9AE}" pid="5" name="Title URL">
    <vt:lpwstr>https://sirona.visualstudio.com/_workitems/edit/364987, https://sirona.visualstudio.com/_workitems/edit/364987</vt:lpwstr>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Title ID">
    <vt:r8>364987</vt:r8>
  </property>
  <property fmtid="{D5CDD505-2E9C-101B-9397-08002B2CF9AE}" pid="10" name="Mail Sent">
    <vt:bool>false</vt:bool>
  </property>
  <property fmtid="{D5CDD505-2E9C-101B-9397-08002B2CF9AE}" pid="11" name="xd_Signature">
    <vt:bool>false</vt:bool>
  </property>
  <property fmtid="{D5CDD505-2E9C-101B-9397-08002B2CF9AE}" pid="12" name="MediaServiceImageTags">
    <vt:lpwstr/>
  </property>
</Properties>
</file>